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8" r:id="rId4"/>
    <p:sldId id="294" r:id="rId5"/>
    <p:sldId id="262" r:id="rId6"/>
    <p:sldId id="296" r:id="rId7"/>
    <p:sldId id="308" r:id="rId8"/>
    <p:sldId id="309" r:id="rId9"/>
    <p:sldId id="310" r:id="rId10"/>
    <p:sldId id="300" r:id="rId11"/>
    <p:sldId id="271" r:id="rId12"/>
    <p:sldId id="305" r:id="rId13"/>
    <p:sldId id="307" r:id="rId14"/>
    <p:sldId id="28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529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4065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6" pos="7151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0504"/>
    <a:srgbClr val="F87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9" autoAdjust="0"/>
    <p:restoredTop sz="94346" autoAdjust="0"/>
  </p:normalViewPr>
  <p:slideViewPr>
    <p:cSldViewPr snapToGrid="0" snapToObjects="1">
      <p:cViewPr varScale="1">
        <p:scale>
          <a:sx n="81" d="100"/>
          <a:sy n="81" d="100"/>
        </p:scale>
        <p:origin x="965" y="48"/>
      </p:cViewPr>
      <p:guideLst>
        <p:guide orient="horz" pos="527"/>
        <p:guide pos="529"/>
        <p:guide orient="horz" pos="845"/>
        <p:guide orient="horz" pos="4065"/>
        <p:guide orient="horz" pos="3793"/>
        <p:guide pos="7151"/>
        <p:guide orient="horz"/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8DF2C-48CD-2F47-94CA-CD8AC056331B}" type="datetimeFigureOut">
              <a:rPr kumimoji="1" lang="zh-CN" altLang="en-US" smtClean="0"/>
              <a:t>2021/7/11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A7046-F370-CA44-A09C-93B5FDE04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72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9089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422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578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312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52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9233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70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6027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0420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413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56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A7046-F370-CA44-A09C-93B5FDE04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46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89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01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0" Type="http://schemas.openxmlformats.org/officeDocument/2006/relationships/image" Target="../media/image10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8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11" Type="http://schemas.openxmlformats.org/officeDocument/2006/relationships/image" Target="../media/image15.wmf"/><Relationship Id="rId5" Type="http://schemas.openxmlformats.org/officeDocument/2006/relationships/image" Target="../media/image6.png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5.bin"/><Relationship Id="rId4" Type="http://schemas.openxmlformats.org/officeDocument/2006/relationships/image" Target="../media/image2.jpg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14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5.wmf"/><Relationship Id="rId7" Type="http://schemas.openxmlformats.org/officeDocument/2006/relationships/image" Target="../media/image8.png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23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11" Type="http://schemas.openxmlformats.org/officeDocument/2006/relationships/image" Target="../media/image20.wmf"/><Relationship Id="rId5" Type="http://schemas.openxmlformats.org/officeDocument/2006/relationships/image" Target="../media/image6.png"/><Relationship Id="rId15" Type="http://schemas.openxmlformats.org/officeDocument/2006/relationships/image" Target="../media/image22.wmf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24.wmf"/><Relationship Id="rId4" Type="http://schemas.openxmlformats.org/officeDocument/2006/relationships/image" Target="../media/image2.jpg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jpg"/><Relationship Id="rId9" Type="http://schemas.openxmlformats.org/officeDocument/2006/relationships/image" Target="../media/image2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D0B50F8-6F71-244C-9CD0-8D90C1B78A8F}"/>
              </a:ext>
            </a:extLst>
          </p:cNvPr>
          <p:cNvSpPr txBox="1"/>
          <p:nvPr/>
        </p:nvSpPr>
        <p:spPr>
          <a:xfrm>
            <a:off x="2310361" y="2454116"/>
            <a:ext cx="7571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/>
              <a:t>具有卫星辅助的移动感知的车辆边缘网络</a:t>
            </a:r>
            <a:endParaRPr lang="en-US" altLang="zh-CN" sz="3200" b="1" dirty="0"/>
          </a:p>
          <a:p>
            <a:pPr algn="ctr"/>
            <a:r>
              <a:rPr lang="zh-CN" altLang="en-US" sz="3200" b="1" dirty="0"/>
              <a:t>任务卸载和资源分配策略</a:t>
            </a:r>
            <a:endParaRPr lang="zh-CN" altLang="zh-CN" sz="3200" b="1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58E0F3-6256-F644-A58F-EDD0735AF62A}"/>
              </a:ext>
            </a:extLst>
          </p:cNvPr>
          <p:cNvGrpSpPr/>
          <p:nvPr/>
        </p:nvGrpSpPr>
        <p:grpSpPr>
          <a:xfrm>
            <a:off x="0" y="79577"/>
            <a:ext cx="12192000" cy="3911656"/>
            <a:chOff x="0" y="79577"/>
            <a:chExt cx="12192000" cy="39116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0E6364D-C504-CE4D-A624-29D321C4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7713" y="1011739"/>
              <a:ext cx="1276573" cy="1125400"/>
            </a:xfrm>
            <a:prstGeom prst="rect">
              <a:avLst/>
            </a:prstGeom>
          </p:spPr>
        </p:pic>
        <p:pic>
          <p:nvPicPr>
            <p:cNvPr id="12" name="图片 11" descr="图片包含 游戏机, 物体, 钟表, 标志&#10;&#10;描述已自动生成">
              <a:extLst>
                <a:ext uri="{FF2B5EF4-FFF2-40B4-BE49-F238E27FC236}">
                  <a16:creationId xmlns:a16="http://schemas.microsoft.com/office/drawing/2014/main" id="{D4F94894-DA20-9B4C-921C-C088965EA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686" y="79577"/>
              <a:ext cx="3046628" cy="615185"/>
            </a:xfrm>
            <a:prstGeom prst="rect">
              <a:avLst/>
            </a:prstGeom>
          </p:spPr>
        </p:pic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7F2D4315-2ADC-FF40-B7CA-36135AB34BA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91233"/>
              <a:ext cx="12192000" cy="0"/>
            </a:xfrm>
            <a:prstGeom prst="line">
              <a:avLst/>
            </a:prstGeom>
            <a:ln w="57150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  <a:alpha val="0"/>
                    </a:schemeClr>
                  </a:gs>
                  <a:gs pos="51000">
                    <a:srgbClr val="C00000">
                      <a:alpha val="88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0F0BB0-7264-C849-97A9-DC297BB1808D}"/>
              </a:ext>
            </a:extLst>
          </p:cNvPr>
          <p:cNvGrpSpPr/>
          <p:nvPr/>
        </p:nvGrpSpPr>
        <p:grpSpPr>
          <a:xfrm>
            <a:off x="5006133" y="5004593"/>
            <a:ext cx="2179732" cy="852205"/>
            <a:chOff x="4573323" y="4726490"/>
            <a:chExt cx="2179732" cy="885909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17FC6F7-49D7-B64C-B7F7-85BD7F5E49E5}"/>
                </a:ext>
              </a:extLst>
            </p:cNvPr>
            <p:cNvSpPr txBox="1"/>
            <p:nvPr/>
          </p:nvSpPr>
          <p:spPr>
            <a:xfrm>
              <a:off x="4856014" y="5324445"/>
              <a:ext cx="1614353" cy="287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2021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年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7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月</a:t>
              </a:r>
              <a:r>
                <a:rPr kumimoji="1" lang="en-US" altLang="zh-CN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11</a:t>
              </a:r>
              <a:r>
                <a:rPr kumimoji="1" lang="zh-CN" altLang="en-US" sz="1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日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E643C11-2D16-6E4B-8233-AE9AF3B0F0C4}"/>
                </a:ext>
              </a:extLst>
            </p:cNvPr>
            <p:cNvSpPr txBox="1"/>
            <p:nvPr/>
          </p:nvSpPr>
          <p:spPr>
            <a:xfrm>
              <a:off x="4573323" y="4772657"/>
              <a:ext cx="1467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600" spc="9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汇报人：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98A6AA9-FA4C-E24A-8F91-118C9DCA131C}"/>
                </a:ext>
              </a:extLst>
            </p:cNvPr>
            <p:cNvSpPr txBox="1"/>
            <p:nvPr/>
          </p:nvSpPr>
          <p:spPr>
            <a:xfrm>
              <a:off x="5927188" y="4726490"/>
              <a:ext cx="825867" cy="447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200" spc="300" dirty="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吴申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215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1245705" y="2399251"/>
            <a:ext cx="3839513" cy="1508105"/>
            <a:chOff x="1654599" y="2374005"/>
            <a:chExt cx="3839513" cy="150810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3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9" y="2958780"/>
              <a:ext cx="38395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存在的问题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370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706F3D8F-FAAA-2140-B796-1157B4BE68D0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1AEFDA7-4F58-8342-A9E1-CBBEDB06E01B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519A2E4-7654-7049-8574-E43694ED98FB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A78FB99-47D7-DA43-90CB-EBB967406AA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7B7BD4A-0299-7142-A299-2C8531632FCA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5F8EFFCB-99B0-654F-8FED-04851901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93080F77-5917-384C-AFD1-66264B40D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47" name="图片 46" descr="图片包含 游戏机, 画, 钟表&#10;&#10;描述已自动生成">
              <a:extLst>
                <a:ext uri="{FF2B5EF4-FFF2-40B4-BE49-F238E27FC236}">
                  <a16:creationId xmlns:a16="http://schemas.microsoft.com/office/drawing/2014/main" id="{FE29D0C4-9C03-A64C-8458-ED23D8D7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求解问题的难点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A1D7B3D-BAF5-4370-AF53-41FAF645B478}"/>
              </a:ext>
            </a:extLst>
          </p:cNvPr>
          <p:cNvGrpSpPr/>
          <p:nvPr/>
        </p:nvGrpSpPr>
        <p:grpSpPr>
          <a:xfrm>
            <a:off x="915565" y="1117477"/>
            <a:ext cx="8171874" cy="707886"/>
            <a:chOff x="915565" y="1117477"/>
            <a:chExt cx="8171874" cy="70788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C49043AB-706B-43ED-9B75-7811C77481C3}"/>
                </a:ext>
              </a:extLst>
            </p:cNvPr>
            <p:cNvGrpSpPr/>
            <p:nvPr/>
          </p:nvGrpSpPr>
          <p:grpSpPr>
            <a:xfrm>
              <a:off x="915565" y="1117477"/>
              <a:ext cx="2366617" cy="707886"/>
              <a:chOff x="1038116" y="1230602"/>
              <a:chExt cx="2366617" cy="707886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8D0FCFE-7351-409B-A0AC-C35238425166}"/>
                  </a:ext>
                </a:extLst>
              </p:cNvPr>
              <p:cNvSpPr txBox="1"/>
              <p:nvPr/>
            </p:nvSpPr>
            <p:spPr>
              <a:xfrm>
                <a:off x="1038116" y="1230602"/>
                <a:ext cx="7553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4000" b="1" dirty="0">
                    <a:gradFill>
                      <a:gsLst>
                        <a:gs pos="0">
                          <a:srgbClr val="C00000">
                            <a:alpha val="73000"/>
                          </a:srgbClr>
                        </a:gs>
                        <a:gs pos="100000">
                          <a:srgbClr val="C00000">
                            <a:alpha val="91000"/>
                          </a:srgb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01</a:t>
                </a:r>
                <a:endParaRPr kumimoji="1" lang="zh-CN" altLang="en-US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D28666E-8CD6-4E3F-B136-F0319D649FBE}"/>
                  </a:ext>
                </a:extLst>
              </p:cNvPr>
              <p:cNvSpPr txBox="1"/>
              <p:nvPr/>
            </p:nvSpPr>
            <p:spPr>
              <a:xfrm>
                <a:off x="1745304" y="1331333"/>
                <a:ext cx="1659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b="1" spc="300" dirty="0">
                    <a:gradFill>
                      <a:gsLst>
                        <a:gs pos="0">
                          <a:srgbClr val="C00000"/>
                        </a:gs>
                        <a:gs pos="100000">
                          <a:srgbClr val="770504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优化变量多</a:t>
                </a:r>
              </a:p>
            </p:txBody>
          </p:sp>
        </p:grpSp>
        <p:cxnSp>
          <p:nvCxnSpPr>
            <p:cNvPr id="17" name="直线连接符 15">
              <a:extLst>
                <a:ext uri="{FF2B5EF4-FFF2-40B4-BE49-F238E27FC236}">
                  <a16:creationId xmlns:a16="http://schemas.microsoft.com/office/drawing/2014/main" id="{805854BC-84BC-4B1C-B961-E652E9180B6F}"/>
                </a:ext>
              </a:extLst>
            </p:cNvPr>
            <p:cNvCxnSpPr>
              <a:cxnSpLocks/>
            </p:cNvCxnSpPr>
            <p:nvPr/>
          </p:nvCxnSpPr>
          <p:spPr>
            <a:xfrm>
              <a:off x="1622753" y="1645760"/>
              <a:ext cx="746468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6877831-DB19-4BE0-B4AD-68DF1FFDA488}"/>
              </a:ext>
            </a:extLst>
          </p:cNvPr>
          <p:cNvGrpSpPr/>
          <p:nvPr/>
        </p:nvGrpSpPr>
        <p:grpSpPr>
          <a:xfrm>
            <a:off x="936586" y="2045388"/>
            <a:ext cx="8150853" cy="707886"/>
            <a:chOff x="936586" y="1951118"/>
            <a:chExt cx="8150853" cy="707886"/>
          </a:xfrm>
        </p:grpSpPr>
        <p:cxnSp>
          <p:nvCxnSpPr>
            <p:cNvPr id="18" name="直线连接符 33">
              <a:extLst>
                <a:ext uri="{FF2B5EF4-FFF2-40B4-BE49-F238E27FC236}">
                  <a16:creationId xmlns:a16="http://schemas.microsoft.com/office/drawing/2014/main" id="{D1E5CC9B-796C-41B3-AE3F-EC3CC5CCB986}"/>
                </a:ext>
              </a:extLst>
            </p:cNvPr>
            <p:cNvCxnSpPr>
              <a:cxnSpLocks/>
            </p:cNvCxnSpPr>
            <p:nvPr/>
          </p:nvCxnSpPr>
          <p:spPr>
            <a:xfrm>
              <a:off x="1622753" y="2489394"/>
              <a:ext cx="746468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148B748-D912-42D0-8A87-53CDDAD08D8C}"/>
                </a:ext>
              </a:extLst>
            </p:cNvPr>
            <p:cNvGrpSpPr/>
            <p:nvPr/>
          </p:nvGrpSpPr>
          <p:grpSpPr>
            <a:xfrm>
              <a:off x="936586" y="1951118"/>
              <a:ext cx="2050643" cy="707886"/>
              <a:chOff x="1059137" y="2893036"/>
              <a:chExt cx="2050643" cy="707886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AB0099B-E896-4D72-9E1E-0672F57EB497}"/>
                  </a:ext>
                </a:extLst>
              </p:cNvPr>
              <p:cNvSpPr txBox="1"/>
              <p:nvPr/>
            </p:nvSpPr>
            <p:spPr>
              <a:xfrm>
                <a:off x="1745304" y="3009624"/>
                <a:ext cx="13644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b="1" spc="300" dirty="0">
                    <a:gradFill>
                      <a:gsLst>
                        <a:gs pos="0">
                          <a:srgbClr val="C00000"/>
                        </a:gs>
                        <a:gs pos="100000">
                          <a:srgbClr val="770504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整数规划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2579200-FA8D-416E-8829-FDA6F3632DBA}"/>
                  </a:ext>
                </a:extLst>
              </p:cNvPr>
              <p:cNvSpPr txBox="1"/>
              <p:nvPr/>
            </p:nvSpPr>
            <p:spPr>
              <a:xfrm>
                <a:off x="1059137" y="2893036"/>
                <a:ext cx="7553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4000" b="1" dirty="0">
                    <a:gradFill>
                      <a:gsLst>
                        <a:gs pos="0">
                          <a:srgbClr val="C00000">
                            <a:alpha val="73000"/>
                          </a:srgbClr>
                        </a:gs>
                        <a:gs pos="100000">
                          <a:srgbClr val="C00000">
                            <a:alpha val="91000"/>
                          </a:srgb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02</a:t>
                </a:r>
                <a:endParaRPr kumimoji="1" lang="zh-CN" altLang="en-US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44777B1-8D58-4CF0-8791-3271897196D1}"/>
              </a:ext>
            </a:extLst>
          </p:cNvPr>
          <p:cNvGrpSpPr/>
          <p:nvPr/>
        </p:nvGrpSpPr>
        <p:grpSpPr>
          <a:xfrm>
            <a:off x="938154" y="3017921"/>
            <a:ext cx="8149285" cy="707886"/>
            <a:chOff x="936586" y="1951118"/>
            <a:chExt cx="8149285" cy="707886"/>
          </a:xfrm>
        </p:grpSpPr>
        <p:cxnSp>
          <p:nvCxnSpPr>
            <p:cNvPr id="25" name="直线连接符 33">
              <a:extLst>
                <a:ext uri="{FF2B5EF4-FFF2-40B4-BE49-F238E27FC236}">
                  <a16:creationId xmlns:a16="http://schemas.microsoft.com/office/drawing/2014/main" id="{20BB880C-C1E1-41F1-B974-BE61709AA3B0}"/>
                </a:ext>
              </a:extLst>
            </p:cNvPr>
            <p:cNvCxnSpPr>
              <a:cxnSpLocks/>
            </p:cNvCxnSpPr>
            <p:nvPr/>
          </p:nvCxnSpPr>
          <p:spPr>
            <a:xfrm>
              <a:off x="1622753" y="2489394"/>
              <a:ext cx="746311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B763D0B-F64C-4942-A56D-222F60D18469}"/>
                </a:ext>
              </a:extLst>
            </p:cNvPr>
            <p:cNvGrpSpPr/>
            <p:nvPr/>
          </p:nvGrpSpPr>
          <p:grpSpPr>
            <a:xfrm>
              <a:off x="936586" y="1951118"/>
              <a:ext cx="3820358" cy="707886"/>
              <a:chOff x="1059137" y="2893036"/>
              <a:chExt cx="3820358" cy="70788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DC623B3-1F88-4E0F-8F6A-FAC5A689DAAE}"/>
                  </a:ext>
                </a:extLst>
              </p:cNvPr>
              <p:cNvSpPr txBox="1"/>
              <p:nvPr/>
            </p:nvSpPr>
            <p:spPr>
              <a:xfrm>
                <a:off x="1745304" y="3009624"/>
                <a:ext cx="31341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000" b="1" spc="300" dirty="0">
                    <a:gradFill>
                      <a:gsLst>
                        <a:gs pos="0">
                          <a:srgbClr val="C00000"/>
                        </a:gs>
                        <a:gs pos="100000">
                          <a:srgbClr val="770504"/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没确定用什么方法求解</a:t>
                </a: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74FC50F3-FD0C-4E9F-B8AE-CAB5FDE1B941}"/>
                  </a:ext>
                </a:extLst>
              </p:cNvPr>
              <p:cNvSpPr txBox="1"/>
              <p:nvPr/>
            </p:nvSpPr>
            <p:spPr>
              <a:xfrm>
                <a:off x="1059137" y="2893036"/>
                <a:ext cx="7553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en-US" altLang="zh-CN" sz="4000" b="1" dirty="0">
                    <a:gradFill>
                      <a:gsLst>
                        <a:gs pos="0">
                          <a:srgbClr val="C00000">
                            <a:alpha val="73000"/>
                          </a:srgbClr>
                        </a:gs>
                        <a:gs pos="100000">
                          <a:srgbClr val="C00000">
                            <a:alpha val="91000"/>
                          </a:srgbClr>
                        </a:gs>
                      </a:gsLst>
                      <a:lin ang="5400000" scaled="0"/>
                    </a:gra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rPr>
                  <a:t>03</a:t>
                </a:r>
                <a:endParaRPr kumimoji="1" lang="zh-CN" altLang="en-US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92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1245705" y="2399251"/>
            <a:ext cx="1806457" cy="1508105"/>
            <a:chOff x="1654599" y="2374005"/>
            <a:chExt cx="1806457" cy="150810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4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9" y="2958780"/>
              <a:ext cx="16466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946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4775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最近看到的一些文章的关注点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B6C6C23-D004-40D7-8CF6-C3E9120DA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DBA471-B270-499E-9043-B25C6AE66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2F4E617-823F-4522-A1C3-81EC26291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A50550A7-5D0B-444E-A32C-17A95150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3A716E5E-B420-49A5-94F8-971FEE04A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5AA3B500-0195-4247-A819-FBD4990FC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489030CE-3322-41BD-B1D9-EA8FA7208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0A96B36B-934A-4AED-8834-2E0270ED5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C4B1C637-5A4C-440D-A9AC-4D96F8ED0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9685527E-DE00-4CAD-B19C-9F6B9E674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0" name="Rectangle 42">
            <a:extLst>
              <a:ext uri="{FF2B5EF4-FFF2-40B4-BE49-F238E27FC236}">
                <a16:creationId xmlns:a16="http://schemas.microsoft.com/office/drawing/2014/main" id="{3ED172B4-7548-4763-A485-AFE46FC32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83">
            <a:extLst>
              <a:ext uri="{FF2B5EF4-FFF2-40B4-BE49-F238E27FC236}">
                <a16:creationId xmlns:a16="http://schemas.microsoft.com/office/drawing/2014/main" id="{80CAD9BA-AD63-453F-B590-9404FAA7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3F6E110-025D-4E43-9E39-6BB5E2CAF353}"/>
              </a:ext>
            </a:extLst>
          </p:cNvPr>
          <p:cNvGrpSpPr/>
          <p:nvPr/>
        </p:nvGrpSpPr>
        <p:grpSpPr>
          <a:xfrm>
            <a:off x="1038116" y="1230602"/>
            <a:ext cx="3546427" cy="707886"/>
            <a:chOff x="1038116" y="1230602"/>
            <a:chExt cx="3546427" cy="707886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9325E52-EF16-40D2-8AD9-9323127DB494}"/>
                </a:ext>
              </a:extLst>
            </p:cNvPr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D24BEAAA-DC9F-45DB-90FF-6B58615D68B7}"/>
                </a:ext>
              </a:extLst>
            </p:cNvPr>
            <p:cNvSpPr txBox="1"/>
            <p:nvPr/>
          </p:nvSpPr>
          <p:spPr>
            <a:xfrm>
              <a:off x="1745304" y="1331333"/>
              <a:ext cx="2839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一辆车能有多个任务</a:t>
              </a:r>
            </a:p>
          </p:txBody>
        </p:sp>
      </p:grpSp>
      <p:cxnSp>
        <p:nvCxnSpPr>
          <p:cNvPr id="70" name="直线连接符 15">
            <a:extLst>
              <a:ext uri="{FF2B5EF4-FFF2-40B4-BE49-F238E27FC236}">
                <a16:creationId xmlns:a16="http://schemas.microsoft.com/office/drawing/2014/main" id="{F6DB42A7-645B-4E95-BCB8-BAF13C4FDDBF}"/>
              </a:ext>
            </a:extLst>
          </p:cNvPr>
          <p:cNvCxnSpPr>
            <a:cxnSpLocks/>
          </p:cNvCxnSpPr>
          <p:nvPr/>
        </p:nvCxnSpPr>
        <p:spPr>
          <a:xfrm>
            <a:off x="1745304" y="1758885"/>
            <a:ext cx="92308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33">
            <a:extLst>
              <a:ext uri="{FF2B5EF4-FFF2-40B4-BE49-F238E27FC236}">
                <a16:creationId xmlns:a16="http://schemas.microsoft.com/office/drawing/2014/main" id="{19394609-E104-4606-9340-16877F181A14}"/>
              </a:ext>
            </a:extLst>
          </p:cNvPr>
          <p:cNvCxnSpPr>
            <a:cxnSpLocks/>
          </p:cNvCxnSpPr>
          <p:nvPr/>
        </p:nvCxnSpPr>
        <p:spPr>
          <a:xfrm>
            <a:off x="1745304" y="2602519"/>
            <a:ext cx="92308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26BA59F-2322-48CD-A312-3608714D5D76}"/>
              </a:ext>
            </a:extLst>
          </p:cNvPr>
          <p:cNvGrpSpPr/>
          <p:nvPr/>
        </p:nvGrpSpPr>
        <p:grpSpPr>
          <a:xfrm>
            <a:off x="1059137" y="2073669"/>
            <a:ext cx="6769884" cy="707886"/>
            <a:chOff x="1059137" y="2893036"/>
            <a:chExt cx="6769884" cy="707886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C0817395-FDC4-478A-90C2-7080777751A1}"/>
                </a:ext>
              </a:extLst>
            </p:cNvPr>
            <p:cNvSpPr txBox="1"/>
            <p:nvPr/>
          </p:nvSpPr>
          <p:spPr>
            <a:xfrm>
              <a:off x="1745304" y="3009624"/>
              <a:ext cx="6083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可以将通信资源作为优化目标，优化卸载时刻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EA78FF6-7BF3-4165-84A1-F3FE9B6F3A75}"/>
                </a:ext>
              </a:extLst>
            </p:cNvPr>
            <p:cNvSpPr txBox="1"/>
            <p:nvPr/>
          </p:nvSpPr>
          <p:spPr>
            <a:xfrm>
              <a:off x="1059137" y="2893036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02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52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A675363A-0911-7349-A790-22877BA5C207}"/>
              </a:ext>
            </a:extLst>
          </p:cNvPr>
          <p:cNvSpPr/>
          <p:nvPr/>
        </p:nvSpPr>
        <p:spPr>
          <a:xfrm>
            <a:off x="346287" y="375495"/>
            <a:ext cx="11462658" cy="6077693"/>
          </a:xfrm>
          <a:prstGeom prst="rect">
            <a:avLst/>
          </a:prstGeom>
          <a:gradFill>
            <a:gsLst>
              <a:gs pos="0">
                <a:schemeClr val="bg1">
                  <a:alpha val="7000"/>
                </a:schemeClr>
              </a:gs>
              <a:gs pos="38000">
                <a:schemeClr val="bg1">
                  <a:alpha val="0"/>
                </a:schemeClr>
              </a:gs>
              <a:gs pos="62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  <a:gs pos="62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 descr="图片包含 游戏机, 画, 钟表&#10;&#10;描述已自动生成">
            <a:extLst>
              <a:ext uri="{FF2B5EF4-FFF2-40B4-BE49-F238E27FC236}">
                <a16:creationId xmlns:a16="http://schemas.microsoft.com/office/drawing/2014/main" id="{A1AD7DCB-39D2-A84B-9C99-0071993CE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145" y="122295"/>
            <a:ext cx="3019710" cy="6169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94D919-8A2D-A84C-BAF8-4EC45AF87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435" y="6220399"/>
            <a:ext cx="2050361" cy="406902"/>
          </a:xfrm>
          <a:prstGeom prst="rect">
            <a:avLst/>
          </a:prstGeom>
        </p:spPr>
      </p:pic>
      <p:pic>
        <p:nvPicPr>
          <p:cNvPr id="10" name="图片 9" descr="图片包含 游戏机, 画&#10;&#10;描述已自动生成">
            <a:extLst>
              <a:ext uri="{FF2B5EF4-FFF2-40B4-BE49-F238E27FC236}">
                <a16:creationId xmlns:a16="http://schemas.microsoft.com/office/drawing/2014/main" id="{BC032A8A-9A5B-E04A-8688-CFB6EABBDE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33960" y="690867"/>
            <a:ext cx="9887309" cy="3229854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62D31072-9148-A448-94A2-250D1731788C}"/>
              </a:ext>
            </a:extLst>
          </p:cNvPr>
          <p:cNvCxnSpPr/>
          <p:nvPr/>
        </p:nvCxnSpPr>
        <p:spPr>
          <a:xfrm>
            <a:off x="2854036" y="3541855"/>
            <a:ext cx="6483928" cy="0"/>
          </a:xfrm>
          <a:prstGeom prst="line">
            <a:avLst/>
          </a:prstGeom>
          <a:ln w="19050">
            <a:gradFill>
              <a:gsLst>
                <a:gs pos="50000">
                  <a:schemeClr val="bg1"/>
                </a:gs>
                <a:gs pos="0">
                  <a:schemeClr val="bg1">
                    <a:lumMod val="100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986F66E5-18C0-C64B-8634-4CB8BDF5BE78}"/>
              </a:ext>
            </a:extLst>
          </p:cNvPr>
          <p:cNvSpPr/>
          <p:nvPr/>
        </p:nvSpPr>
        <p:spPr>
          <a:xfrm>
            <a:off x="3341639" y="3789868"/>
            <a:ext cx="55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QUESTIONS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&amp;</a:t>
            </a:r>
            <a:r>
              <a:rPr lang="zh-CN" altLang="en-US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spc="1200" dirty="0">
                <a:solidFill>
                  <a:schemeClr val="bg1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Arial" panose="020B0604020202020204" pitchFamily="34" charset="0"/>
                <a:ea typeface="Microsoft YaHei Light" panose="020B0503020204020204" pitchFamily="34" charset="-122"/>
                <a:cs typeface="Arial" panose="020B0604020202020204" pitchFamily="34" charset="0"/>
              </a:rPr>
              <a:t>ANSWERS</a:t>
            </a:r>
            <a:endParaRPr lang="zh-CN" altLang="en-US" sz="1600" spc="1200" dirty="0">
              <a:solidFill>
                <a:schemeClr val="bg1"/>
              </a:solidFill>
              <a:effectLst>
                <a:outerShdw dist="12700" dir="5400000" algn="ctr" rotWithShape="0">
                  <a:srgbClr val="000000"/>
                </a:outerShdw>
              </a:effectLst>
              <a:latin typeface="Arial" panose="020B0604020202020204" pitchFamily="34" charset="0"/>
              <a:ea typeface="Microsoft YaHei Light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F98CBD-D89A-2E47-8A78-304CDD28127D}"/>
              </a:ext>
            </a:extLst>
          </p:cNvPr>
          <p:cNvSpPr txBox="1"/>
          <p:nvPr/>
        </p:nvSpPr>
        <p:spPr>
          <a:xfrm>
            <a:off x="3389667" y="2433859"/>
            <a:ext cx="5493812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spc="300" dirty="0">
                <a:ln w="9525"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感谢大家观看</a:t>
            </a:r>
          </a:p>
        </p:txBody>
      </p:sp>
    </p:spTree>
    <p:extLst>
      <p:ext uri="{BB962C8B-B14F-4D97-AF65-F5344CB8AC3E}">
        <p14:creationId xmlns:p14="http://schemas.microsoft.com/office/powerpoint/2010/main" val="257009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9E924214-9500-FB48-B3C4-FACEAB65FF20}"/>
              </a:ext>
            </a:extLst>
          </p:cNvPr>
          <p:cNvGrpSpPr/>
          <p:nvPr/>
        </p:nvGrpSpPr>
        <p:grpSpPr>
          <a:xfrm>
            <a:off x="0" y="-2"/>
            <a:ext cx="12192000" cy="6858003"/>
            <a:chOff x="0" y="-2"/>
            <a:chExt cx="12192000" cy="685800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F661687-7EF2-AA4C-934D-92BEF86F8B1A}"/>
                </a:ext>
              </a:extLst>
            </p:cNvPr>
            <p:cNvSpPr/>
            <p:nvPr/>
          </p:nvSpPr>
          <p:spPr>
            <a:xfrm>
              <a:off x="0" y="-2"/>
              <a:ext cx="12192000" cy="1062679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A777946-4C71-BB46-A6E1-DB084E5AC78C}"/>
                </a:ext>
              </a:extLst>
            </p:cNvPr>
            <p:cNvSpPr/>
            <p:nvPr/>
          </p:nvSpPr>
          <p:spPr>
            <a:xfrm>
              <a:off x="0" y="106267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971EE58-9354-A34F-9983-C70F842E8B74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alpha val="80000"/>
                    <a:lumMod val="94000"/>
                    <a:lumOff val="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85F73072-5CD4-8F4C-BD23-C26EFE2ACEA1}"/>
              </a:ext>
            </a:extLst>
          </p:cNvPr>
          <p:cNvGrpSpPr/>
          <p:nvPr/>
        </p:nvGrpSpPr>
        <p:grpSpPr>
          <a:xfrm>
            <a:off x="623392" y="260058"/>
            <a:ext cx="2162740" cy="693697"/>
            <a:chOff x="623392" y="260058"/>
            <a:chExt cx="2162740" cy="69369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847803D-B9BB-3042-9C9F-3AE5DAE98141}"/>
                </a:ext>
              </a:extLst>
            </p:cNvPr>
            <p:cNvSpPr txBox="1"/>
            <p:nvPr/>
          </p:nvSpPr>
          <p:spPr>
            <a:xfrm>
              <a:off x="857591" y="553645"/>
              <a:ext cx="19285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spc="300" dirty="0">
                  <a:solidFill>
                    <a:schemeClr val="bg1">
                      <a:alpha val="38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1" lang="zh-CN" altLang="en-US" sz="2000" b="1" spc="300" dirty="0">
                <a:solidFill>
                  <a:schemeClr val="bg1">
                    <a:alpha val="38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8713944-CFF2-C847-949E-B7125A265952}"/>
                </a:ext>
              </a:extLst>
            </p:cNvPr>
            <p:cNvSpPr txBox="1"/>
            <p:nvPr/>
          </p:nvSpPr>
          <p:spPr>
            <a:xfrm>
              <a:off x="623392" y="260058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3200" b="1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目录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8FF06EA-9BF8-7F40-AE00-A506C4196207}"/>
              </a:ext>
            </a:extLst>
          </p:cNvPr>
          <p:cNvGrpSpPr/>
          <p:nvPr/>
        </p:nvGrpSpPr>
        <p:grpSpPr>
          <a:xfrm>
            <a:off x="133400" y="303140"/>
            <a:ext cx="11901234" cy="6632796"/>
            <a:chOff x="133400" y="303140"/>
            <a:chExt cx="11901234" cy="66327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C47248B-C5FF-9047-8E30-C7A825C2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303140"/>
              <a:ext cx="2031325" cy="4031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C577222-289B-8241-9401-F98A4C7E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12" name="图片 11" descr="图片包含 游戏机, 画, 钟表&#10;&#10;描述已自动生成">
              <a:extLst>
                <a:ext uri="{FF2B5EF4-FFF2-40B4-BE49-F238E27FC236}">
                  <a16:creationId xmlns:a16="http://schemas.microsoft.com/office/drawing/2014/main" id="{82E8DECF-434E-764A-8E8E-0836F22C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9179D28-D537-1246-897D-13EAEA90A246}"/>
              </a:ext>
            </a:extLst>
          </p:cNvPr>
          <p:cNvGrpSpPr/>
          <p:nvPr/>
        </p:nvGrpSpPr>
        <p:grpSpPr>
          <a:xfrm>
            <a:off x="868945" y="2189165"/>
            <a:ext cx="1733625" cy="1107996"/>
            <a:chOff x="1232604" y="1595937"/>
            <a:chExt cx="1733625" cy="110799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A705A7A-381D-5B40-B486-E22B0967C3DB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01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FFEC18C-CC94-9340-97F4-CAB9DEBB8A27}"/>
                </a:ext>
              </a:extLst>
            </p:cNvPr>
            <p:cNvSpPr txBox="1"/>
            <p:nvPr/>
          </p:nvSpPr>
          <p:spPr>
            <a:xfrm>
              <a:off x="1396569" y="220985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场景介绍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589B436-F8E4-A64C-84E6-C3D6B99051E9}"/>
              </a:ext>
            </a:extLst>
          </p:cNvPr>
          <p:cNvGrpSpPr/>
          <p:nvPr/>
        </p:nvGrpSpPr>
        <p:grpSpPr>
          <a:xfrm>
            <a:off x="4337203" y="2189165"/>
            <a:ext cx="1733625" cy="1107996"/>
            <a:chOff x="1232604" y="1595937"/>
            <a:chExt cx="1733625" cy="110799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EF8D10A-DC0A-864F-9B3B-92C3EB5293DC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02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B71A69C-4A46-E24A-A259-C1ED768D612B}"/>
                </a:ext>
              </a:extLst>
            </p:cNvPr>
            <p:cNvSpPr txBox="1"/>
            <p:nvPr/>
          </p:nvSpPr>
          <p:spPr>
            <a:xfrm>
              <a:off x="1396569" y="2209855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问题建模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2171D82-3F72-0D45-9DD6-E0CDDEF0B041}"/>
              </a:ext>
            </a:extLst>
          </p:cNvPr>
          <p:cNvGrpSpPr/>
          <p:nvPr/>
        </p:nvGrpSpPr>
        <p:grpSpPr>
          <a:xfrm>
            <a:off x="862968" y="4113374"/>
            <a:ext cx="2079874" cy="1107996"/>
            <a:chOff x="1232604" y="1595937"/>
            <a:chExt cx="2079874" cy="110799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65F82A3-06E7-F246-AEC8-B30095A7A4C4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03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3B5E9D-DD90-1846-A625-2FE86DA37E0E}"/>
                </a:ext>
              </a:extLst>
            </p:cNvPr>
            <p:cNvSpPr txBox="1"/>
            <p:nvPr/>
          </p:nvSpPr>
          <p:spPr>
            <a:xfrm>
              <a:off x="1396569" y="2209855"/>
              <a:ext cx="19159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存在的问题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7E2A5F-DAC0-3049-89ED-1613EE3B381C}"/>
              </a:ext>
            </a:extLst>
          </p:cNvPr>
          <p:cNvGrpSpPr/>
          <p:nvPr/>
        </p:nvGrpSpPr>
        <p:grpSpPr>
          <a:xfrm>
            <a:off x="4331226" y="4113374"/>
            <a:ext cx="1127232" cy="1107996"/>
            <a:chOff x="1232604" y="1595937"/>
            <a:chExt cx="1127232" cy="1107996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4381C1D-597B-C242-8D06-F4371BCBF34F}"/>
                </a:ext>
              </a:extLst>
            </p:cNvPr>
            <p:cNvSpPr txBox="1"/>
            <p:nvPr/>
          </p:nvSpPr>
          <p:spPr>
            <a:xfrm>
              <a:off x="1232604" y="1595937"/>
              <a:ext cx="112723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6600" b="1" dirty="0">
                  <a:gradFill flip="none" rotWithShape="1">
                    <a:gsLst>
                      <a:gs pos="0">
                        <a:srgbClr val="C00000"/>
                      </a:gs>
                      <a:gs pos="100000">
                        <a:schemeClr val="accent3">
                          <a:lumMod val="0"/>
                          <a:lumOff val="100000"/>
                        </a:schemeClr>
                      </a:gs>
                    </a:gsLst>
                    <a:lin ang="5400000" scaled="1"/>
                    <a:tileRect/>
                  </a:gradFill>
                  <a:latin typeface="Arial" panose="020B0604020202020204" pitchFamily="34" charset="0"/>
                  <a:ea typeface="ZhenyanGB" panose="02010600030101010101" pitchFamily="2" charset="-122"/>
                  <a:cs typeface="Arial" panose="020B0604020202020204" pitchFamily="34" charset="0"/>
                </a:rPr>
                <a:t>04</a:t>
              </a:r>
              <a:endParaRPr kumimoji="1" lang="zh-CN" altLang="en-US" sz="6600" b="1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3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ea typeface="ZhenyanGB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1A7F4F8-AC6E-6E41-93FA-6153C78FBBF0}"/>
                </a:ext>
              </a:extLst>
            </p:cNvPr>
            <p:cNvSpPr txBox="1"/>
            <p:nvPr/>
          </p:nvSpPr>
          <p:spPr>
            <a:xfrm>
              <a:off x="1396569" y="2209855"/>
              <a:ext cx="877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400" b="1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78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1245705" y="2399251"/>
            <a:ext cx="3108543" cy="1508105"/>
            <a:chOff x="1654599" y="2374005"/>
            <a:chExt cx="3108543" cy="150810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1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9" y="29587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场景介绍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09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背景简介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B6C6C23-D004-40D7-8CF6-C3E9120DA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DBA471-B270-499E-9043-B25C6AE66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2F4E617-823F-4522-A1C3-81EC26291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A50550A7-5D0B-444E-A32C-17A95150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3A716E5E-B420-49A5-94F8-971FEE04A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5AA3B500-0195-4247-A819-FBD4990FC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489030CE-3322-41BD-B1D9-EA8FA7208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0A96B36B-934A-4AED-8834-2E0270ED5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C4B1C637-5A4C-440D-A9AC-4D96F8ED0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9685527E-DE00-4CAD-B19C-9F6B9E674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0" name="Rectangle 42">
            <a:extLst>
              <a:ext uri="{FF2B5EF4-FFF2-40B4-BE49-F238E27FC236}">
                <a16:creationId xmlns:a16="http://schemas.microsoft.com/office/drawing/2014/main" id="{3ED172B4-7548-4763-A485-AFE46FC32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83">
            <a:extLst>
              <a:ext uri="{FF2B5EF4-FFF2-40B4-BE49-F238E27FC236}">
                <a16:creationId xmlns:a16="http://schemas.microsoft.com/office/drawing/2014/main" id="{80CAD9BA-AD63-453F-B590-9404FAA7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3F6E110-025D-4E43-9E39-6BB5E2CAF353}"/>
              </a:ext>
            </a:extLst>
          </p:cNvPr>
          <p:cNvGrpSpPr/>
          <p:nvPr/>
        </p:nvGrpSpPr>
        <p:grpSpPr>
          <a:xfrm>
            <a:off x="1038116" y="1154402"/>
            <a:ext cx="10229924" cy="1277723"/>
            <a:chOff x="1038116" y="1230602"/>
            <a:chExt cx="10229924" cy="1277723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9325E52-EF16-40D2-8AD9-9323127DB494}"/>
                </a:ext>
              </a:extLst>
            </p:cNvPr>
            <p:cNvSpPr txBox="1"/>
            <p:nvPr/>
          </p:nvSpPr>
          <p:spPr>
            <a:xfrm>
              <a:off x="1038116" y="1230602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01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D24BEAAA-DC9F-45DB-90FF-6B58615D68B7}"/>
                </a:ext>
              </a:extLst>
            </p:cNvPr>
            <p:cNvSpPr txBox="1"/>
            <p:nvPr/>
          </p:nvSpPr>
          <p:spPr>
            <a:xfrm>
              <a:off x="1745304" y="1331333"/>
              <a:ext cx="1954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车辆网络需求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511F553-91ED-4982-B7BC-8322183DAA8E}"/>
                </a:ext>
              </a:extLst>
            </p:cNvPr>
            <p:cNvSpPr txBox="1"/>
            <p:nvPr/>
          </p:nvSpPr>
          <p:spPr>
            <a:xfrm>
              <a:off x="1745304" y="1730868"/>
              <a:ext cx="9522736" cy="77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车辆网络支持车辆和乘客的许多复杂应用，例如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自动驾驶、车辆智能辅助驾驶和增强现实、在线交互式游戏和其他乘客富媒体应用。这些应用需要</a:t>
              </a:r>
              <a:r>
                <a:rPr lang="zh-CN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密集的通信和计算资源</a:t>
              </a: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kumimoji="1"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70" name="直线连接符 15">
            <a:extLst>
              <a:ext uri="{FF2B5EF4-FFF2-40B4-BE49-F238E27FC236}">
                <a16:creationId xmlns:a16="http://schemas.microsoft.com/office/drawing/2014/main" id="{F6DB42A7-645B-4E95-BCB8-BAF13C4FDDBF}"/>
              </a:ext>
            </a:extLst>
          </p:cNvPr>
          <p:cNvCxnSpPr>
            <a:cxnSpLocks/>
          </p:cNvCxnSpPr>
          <p:nvPr/>
        </p:nvCxnSpPr>
        <p:spPr>
          <a:xfrm>
            <a:off x="1745304" y="2710208"/>
            <a:ext cx="92308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33">
            <a:extLst>
              <a:ext uri="{FF2B5EF4-FFF2-40B4-BE49-F238E27FC236}">
                <a16:creationId xmlns:a16="http://schemas.microsoft.com/office/drawing/2014/main" id="{19394609-E104-4606-9340-16877F181A14}"/>
              </a:ext>
            </a:extLst>
          </p:cNvPr>
          <p:cNvCxnSpPr>
            <a:cxnSpLocks/>
          </p:cNvCxnSpPr>
          <p:nvPr/>
        </p:nvCxnSpPr>
        <p:spPr>
          <a:xfrm>
            <a:off x="1745304" y="4780272"/>
            <a:ext cx="92308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26BA59F-2322-48CD-A312-3608714D5D76}"/>
              </a:ext>
            </a:extLst>
          </p:cNvPr>
          <p:cNvGrpSpPr/>
          <p:nvPr/>
        </p:nvGrpSpPr>
        <p:grpSpPr>
          <a:xfrm>
            <a:off x="1059137" y="2966236"/>
            <a:ext cx="10208903" cy="1684159"/>
            <a:chOff x="1059137" y="2893036"/>
            <a:chExt cx="10208903" cy="1684159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C0817395-FDC4-478A-90C2-7080777751A1}"/>
                </a:ext>
              </a:extLst>
            </p:cNvPr>
            <p:cNvSpPr txBox="1"/>
            <p:nvPr/>
          </p:nvSpPr>
          <p:spPr>
            <a:xfrm>
              <a:off x="1745304" y="3009624"/>
              <a:ext cx="1954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用户的移动性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B829469A-C6C2-405E-8BA2-62DF8186A51E}"/>
                </a:ext>
              </a:extLst>
            </p:cNvPr>
            <p:cNvSpPr txBox="1"/>
            <p:nvPr/>
          </p:nvSpPr>
          <p:spPr>
            <a:xfrm>
              <a:off x="1745304" y="3439639"/>
              <a:ext cx="9522736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lang="zh-CN" altLang="en-US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车辆移动速度较快，在某些时刻卸载任务需要付出额外的迁移成本，因此需要优化卸载决策。此外由于任务种类不同，所需的计算资源也不同，需要优化资源分配。</a:t>
              </a:r>
              <a:endPara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EA78FF6-7BF3-4165-84A1-F3FE9B6F3A75}"/>
                </a:ext>
              </a:extLst>
            </p:cNvPr>
            <p:cNvSpPr txBox="1"/>
            <p:nvPr/>
          </p:nvSpPr>
          <p:spPr>
            <a:xfrm>
              <a:off x="1059137" y="2893036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02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99B631F-0D27-420D-851C-047F53595DBB}"/>
              </a:ext>
            </a:extLst>
          </p:cNvPr>
          <p:cNvGrpSpPr/>
          <p:nvPr/>
        </p:nvGrpSpPr>
        <p:grpSpPr>
          <a:xfrm>
            <a:off x="1059137" y="4880938"/>
            <a:ext cx="10224344" cy="928910"/>
            <a:chOff x="1059137" y="4561898"/>
            <a:chExt cx="10224344" cy="928910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33844CBA-4517-40A9-94C0-F55FAE28A879}"/>
                </a:ext>
              </a:extLst>
            </p:cNvPr>
            <p:cNvSpPr txBox="1"/>
            <p:nvPr/>
          </p:nvSpPr>
          <p:spPr>
            <a:xfrm>
              <a:off x="1760745" y="4673915"/>
              <a:ext cx="1364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20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卫星辅助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D806E39-5914-4B54-9A6B-4492F56F310E}"/>
                </a:ext>
              </a:extLst>
            </p:cNvPr>
            <p:cNvSpPr txBox="1"/>
            <p:nvPr/>
          </p:nvSpPr>
          <p:spPr>
            <a:xfrm>
              <a:off x="1760745" y="5073450"/>
              <a:ext cx="9522736" cy="417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hangingPunct="0">
                <a:lnSpc>
                  <a:spcPct val="130000"/>
                </a:lnSpc>
              </a:pPr>
              <a:r>
                <a:rPr lang="zh-CN" altLang="en-US" spc="3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卫星可以作为辅助提供额外的计算资源，且卫星覆盖范围广可以不用考虑切换。</a:t>
              </a:r>
              <a:endPara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5F951376-FB00-44D8-B7D2-79B837838FC0}"/>
                </a:ext>
              </a:extLst>
            </p:cNvPr>
            <p:cNvSpPr txBox="1"/>
            <p:nvPr/>
          </p:nvSpPr>
          <p:spPr>
            <a:xfrm>
              <a:off x="1059137" y="4561898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4000" b="1" dirty="0">
                  <a:gradFill>
                    <a:gsLst>
                      <a:gs pos="0">
                        <a:srgbClr val="C00000">
                          <a:alpha val="73000"/>
                        </a:srgbClr>
                      </a:gs>
                      <a:gs pos="100000">
                        <a:srgbClr val="C00000">
                          <a:alpha val="91000"/>
                        </a:srgb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03</a:t>
              </a:r>
              <a:endParaRPr kumimoji="1" lang="zh-CN" altLang="en-US" sz="4000" b="1" dirty="0">
                <a:gradFill>
                  <a:gsLst>
                    <a:gs pos="0">
                      <a:srgbClr val="C00000">
                        <a:alpha val="73000"/>
                      </a:srgbClr>
                    </a:gs>
                    <a:gs pos="100000">
                      <a:srgbClr val="C00000">
                        <a:alpha val="91000"/>
                      </a:srgb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05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场景介绍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B6C6C23-D004-40D7-8CF6-C3E9120DA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DBA471-B270-499E-9043-B25C6AE66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2F4E617-823F-4522-A1C3-81EC26291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A50550A7-5D0B-444E-A32C-17A95150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3A716E5E-B420-49A5-94F8-971FEE04A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5AA3B500-0195-4247-A819-FBD4990FC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489030CE-3322-41BD-B1D9-EA8FA7208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0A96B36B-934A-4AED-8834-2E0270ED5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C4B1C637-5A4C-440D-A9AC-4D96F8ED0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9685527E-DE00-4CAD-B19C-9F6B9E674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0" name="Rectangle 42">
            <a:extLst>
              <a:ext uri="{FF2B5EF4-FFF2-40B4-BE49-F238E27FC236}">
                <a16:creationId xmlns:a16="http://schemas.microsoft.com/office/drawing/2014/main" id="{3ED172B4-7548-4763-A485-AFE46FC32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83">
            <a:extLst>
              <a:ext uri="{FF2B5EF4-FFF2-40B4-BE49-F238E27FC236}">
                <a16:creationId xmlns:a16="http://schemas.microsoft.com/office/drawing/2014/main" id="{80CAD9BA-AD63-453F-B590-9404FAA7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5" name="图片 10">
            <a:extLst>
              <a:ext uri="{FF2B5EF4-FFF2-40B4-BE49-F238E27FC236}">
                <a16:creationId xmlns:a16="http://schemas.microsoft.com/office/drawing/2014/main" id="{20B056D1-4FDD-4F74-8BF4-2173F1D8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58" y="1716292"/>
            <a:ext cx="4616504" cy="453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文本框 5">
            <a:extLst>
              <a:ext uri="{FF2B5EF4-FFF2-40B4-BE49-F238E27FC236}">
                <a16:creationId xmlns:a16="http://schemas.microsoft.com/office/drawing/2014/main" id="{52031DF5-825A-4253-A2FD-8CAA7C06D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4639" y="1360488"/>
            <a:ext cx="36830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基站固定、用户可移动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每个基站都配有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卫星搭载了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服务器或者可以通过转发连接到地面服务器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计算可在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en-US" altLang="zh-CN" sz="1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zh-CN" altLang="en-US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4A15DA3-071C-4DFE-95F1-54E1A4007AED}"/>
              </a:ext>
            </a:extLst>
          </p:cNvPr>
          <p:cNvGrpSpPr/>
          <p:nvPr/>
        </p:nvGrpSpPr>
        <p:grpSpPr>
          <a:xfrm>
            <a:off x="6829990" y="3099001"/>
            <a:ext cx="2968566" cy="3052355"/>
            <a:chOff x="6528332" y="3240405"/>
            <a:chExt cx="2968566" cy="3052355"/>
          </a:xfrm>
        </p:grpSpPr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66F3F566-ACAC-42E1-8C9F-C1F9223FE7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4799409"/>
                </p:ext>
              </p:extLst>
            </p:nvPr>
          </p:nvGraphicFramePr>
          <p:xfrm>
            <a:off x="6528332" y="3240405"/>
            <a:ext cx="136207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44" name="AxMath" r:id="rId9" imgW="1098262" imgH="422089" progId="Equation.AxMath">
                    <p:embed/>
                  </p:oleObj>
                </mc:Choice>
                <mc:Fallback>
                  <p:oleObj name="AxMath" r:id="rId9" imgW="1098262" imgH="422089" progId="Equation.AxMath">
                    <p:embed/>
                    <p:pic>
                      <p:nvPicPr>
                        <p:cNvPr id="6" name="对象 5">
                          <a:extLst>
                            <a:ext uri="{FF2B5EF4-FFF2-40B4-BE49-F238E27FC236}">
                              <a16:creationId xmlns:a16="http://schemas.microsoft.com/office/drawing/2014/main" id="{54479470-C150-4D26-8D1B-C007C382C6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8332" y="3240405"/>
                          <a:ext cx="1362075" cy="523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>
              <a:extLst>
                <a:ext uri="{FF2B5EF4-FFF2-40B4-BE49-F238E27FC236}">
                  <a16:creationId xmlns:a16="http://schemas.microsoft.com/office/drawing/2014/main" id="{B32D7D17-108E-4B4F-B334-92F959DCBB9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0228536"/>
                </p:ext>
              </p:extLst>
            </p:nvPr>
          </p:nvGraphicFramePr>
          <p:xfrm>
            <a:off x="6528332" y="3795786"/>
            <a:ext cx="2376487" cy="379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45" name="AxMath" r:id="rId11" imgW="1500961" imgH="240214" progId="Equation.AxMath">
                    <p:embed/>
                  </p:oleObj>
                </mc:Choice>
                <mc:Fallback>
                  <p:oleObj name="AxMath" r:id="rId11" imgW="1500961" imgH="240214" progId="Equation.AxMath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334A4F86-3EF4-45BE-B0E9-3BC910CEB5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8332" y="3795786"/>
                          <a:ext cx="2376487" cy="379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2">
              <a:extLst>
                <a:ext uri="{FF2B5EF4-FFF2-40B4-BE49-F238E27FC236}">
                  <a16:creationId xmlns:a16="http://schemas.microsoft.com/office/drawing/2014/main" id="{9EDCCF52-4999-4F7F-AED0-DCA0A244E4C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2272783"/>
                </p:ext>
              </p:extLst>
            </p:nvPr>
          </p:nvGraphicFramePr>
          <p:xfrm>
            <a:off x="6529126" y="4281943"/>
            <a:ext cx="2967772" cy="20108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46" name="AxMath" r:id="rId13" imgW="1865044" imgH="1266267" progId="Equation.AxMath">
                    <p:embed/>
                  </p:oleObj>
                </mc:Choice>
                <mc:Fallback>
                  <p:oleObj name="AxMath" r:id="rId13" imgW="1865044" imgH="1266267" progId="Equation.AxMath">
                    <p:embed/>
                    <p:pic>
                      <p:nvPicPr>
                        <p:cNvPr id="25609" name="对象 2">
                          <a:extLst>
                            <a:ext uri="{FF2B5EF4-FFF2-40B4-BE49-F238E27FC236}">
                              <a16:creationId xmlns:a16="http://schemas.microsoft.com/office/drawing/2014/main" id="{97A9498B-DBE0-469E-9600-9CAC8C65E0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9126" y="4281943"/>
                          <a:ext cx="2967772" cy="20108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284028C-9135-4958-845F-D84F87DC0A3C}"/>
              </a:ext>
            </a:extLst>
          </p:cNvPr>
          <p:cNvGrpSpPr/>
          <p:nvPr/>
        </p:nvGrpSpPr>
        <p:grpSpPr>
          <a:xfrm>
            <a:off x="938431" y="1077278"/>
            <a:ext cx="1550424" cy="468982"/>
            <a:chOff x="938431" y="1077278"/>
            <a:chExt cx="1550424" cy="468982"/>
          </a:xfrm>
        </p:grpSpPr>
        <p:sp>
          <p:nvSpPr>
            <p:cNvPr id="32" name="圆角矩形 29">
              <a:extLst>
                <a:ext uri="{FF2B5EF4-FFF2-40B4-BE49-F238E27FC236}">
                  <a16:creationId xmlns:a16="http://schemas.microsoft.com/office/drawing/2014/main" id="{A17A32E4-45C5-4BCE-AC6B-C747A619D612}"/>
                </a:ext>
              </a:extLst>
            </p:cNvPr>
            <p:cNvSpPr/>
            <p:nvPr/>
          </p:nvSpPr>
          <p:spPr>
            <a:xfrm>
              <a:off x="991400" y="1476478"/>
              <a:ext cx="577973" cy="6978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E87566D-E6F3-43C1-9511-96ED025FF5B5}"/>
                </a:ext>
              </a:extLst>
            </p:cNvPr>
            <p:cNvSpPr/>
            <p:nvPr/>
          </p:nvSpPr>
          <p:spPr>
            <a:xfrm>
              <a:off x="938431" y="1077278"/>
              <a:ext cx="1550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kumimoji="1" lang="zh-CN" altLang="en-US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网络模型</a:t>
              </a:r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9D8EE38-21BA-494A-A5E9-F9F387E0C75F}"/>
              </a:ext>
            </a:extLst>
          </p:cNvPr>
          <p:cNvSpPr txBox="1"/>
          <p:nvPr/>
        </p:nvSpPr>
        <p:spPr>
          <a:xfrm>
            <a:off x="9840416" y="3536725"/>
            <a:ext cx="1832195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卫星信道可否用一个定值来表示？</a:t>
            </a:r>
          </a:p>
        </p:txBody>
      </p:sp>
    </p:spTree>
    <p:extLst>
      <p:ext uri="{BB962C8B-B14F-4D97-AF65-F5344CB8AC3E}">
        <p14:creationId xmlns:p14="http://schemas.microsoft.com/office/powerpoint/2010/main" val="366101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4D7DAC9-7C1A-9746-9669-031D3ABF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</a:blip>
          <a:srcRect l="31594" r="24278" b="51573"/>
          <a:stretch/>
        </p:blipFill>
        <p:spPr>
          <a:xfrm>
            <a:off x="0" y="830209"/>
            <a:ext cx="6230698" cy="602779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6825660-A491-8E4E-9EEE-33F277319B7E}"/>
              </a:ext>
            </a:extLst>
          </p:cNvPr>
          <p:cNvGrpSpPr/>
          <p:nvPr/>
        </p:nvGrpSpPr>
        <p:grpSpPr>
          <a:xfrm>
            <a:off x="569328" y="0"/>
            <a:ext cx="11622672" cy="6858000"/>
            <a:chOff x="569328" y="0"/>
            <a:chExt cx="11622672" cy="6858000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7C442F01-4386-7A4E-927D-AA037FFABC10}"/>
                </a:ext>
              </a:extLst>
            </p:cNvPr>
            <p:cNvSpPr/>
            <p:nvPr/>
          </p:nvSpPr>
          <p:spPr>
            <a:xfrm>
              <a:off x="569328" y="399595"/>
              <a:ext cx="270460" cy="10840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E335D21-03B3-B447-947B-CF04A6F7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00" y="0"/>
              <a:ext cx="4533900" cy="6858000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2E67E278-3BB9-8841-9961-71CDBA865AA0}"/>
                </a:ext>
              </a:extLst>
            </p:cNvPr>
            <p:cNvGrpSpPr/>
            <p:nvPr/>
          </p:nvGrpSpPr>
          <p:grpSpPr>
            <a:xfrm>
              <a:off x="6840499" y="0"/>
              <a:ext cx="1709136" cy="6858000"/>
              <a:chOff x="6840499" y="0"/>
              <a:chExt cx="1709136" cy="6858000"/>
            </a:xfrm>
          </p:grpSpPr>
          <p:sp>
            <p:nvSpPr>
              <p:cNvPr id="28" name="平行四边形 27">
                <a:extLst>
                  <a:ext uri="{FF2B5EF4-FFF2-40B4-BE49-F238E27FC236}">
                    <a16:creationId xmlns:a16="http://schemas.microsoft.com/office/drawing/2014/main" id="{44C7FCF7-082E-EC48-BE80-8991C787EBAC}"/>
                  </a:ext>
                </a:extLst>
              </p:cNvPr>
              <p:cNvSpPr/>
              <p:nvPr/>
            </p:nvSpPr>
            <p:spPr>
              <a:xfrm>
                <a:off x="7045271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平行四边形 29">
                <a:extLst>
                  <a:ext uri="{FF2B5EF4-FFF2-40B4-BE49-F238E27FC236}">
                    <a16:creationId xmlns:a16="http://schemas.microsoft.com/office/drawing/2014/main" id="{D84070CB-54E2-844B-B858-5449B55F06BB}"/>
                  </a:ext>
                </a:extLst>
              </p:cNvPr>
              <p:cNvSpPr/>
              <p:nvPr/>
            </p:nvSpPr>
            <p:spPr>
              <a:xfrm>
                <a:off x="6840499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平行四边形 30">
                <a:extLst>
                  <a:ext uri="{FF2B5EF4-FFF2-40B4-BE49-F238E27FC236}">
                    <a16:creationId xmlns:a16="http://schemas.microsoft.com/office/drawing/2014/main" id="{D1347707-DDF0-4645-A9AA-2BD9EB52E7B7}"/>
                  </a:ext>
                </a:extLst>
              </p:cNvPr>
              <p:cNvSpPr/>
              <p:nvPr/>
            </p:nvSpPr>
            <p:spPr>
              <a:xfrm>
                <a:off x="7231415" y="0"/>
                <a:ext cx="1318220" cy="6858000"/>
              </a:xfrm>
              <a:prstGeom prst="parallelogram">
                <a:avLst>
                  <a:gd name="adj" fmla="val 43266"/>
                </a:avLst>
              </a:prstGeom>
              <a:solidFill>
                <a:srgbClr val="C00000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D5D3A99-1F57-6B43-9C49-E6EE6505DB86}"/>
              </a:ext>
            </a:extLst>
          </p:cNvPr>
          <p:cNvGrpSpPr/>
          <p:nvPr/>
        </p:nvGrpSpPr>
        <p:grpSpPr>
          <a:xfrm>
            <a:off x="1245705" y="2399251"/>
            <a:ext cx="3108543" cy="1508105"/>
            <a:chOff x="1654599" y="2374005"/>
            <a:chExt cx="3108543" cy="1508105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0DFB76A-7DF7-FC47-9D0B-99283B3125B1}"/>
                </a:ext>
              </a:extLst>
            </p:cNvPr>
            <p:cNvSpPr txBox="1"/>
            <p:nvPr/>
          </p:nvSpPr>
          <p:spPr>
            <a:xfrm>
              <a:off x="1654599" y="2374005"/>
              <a:ext cx="1806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3200" spc="3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PART 2</a:t>
              </a:r>
              <a:endParaRPr kumimoji="1" lang="zh-CN" altLang="en-US" sz="3200" spc="3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8CB3320-B46F-2C42-95A8-D920FED24137}"/>
                </a:ext>
              </a:extLst>
            </p:cNvPr>
            <p:cNvSpPr txBox="1"/>
            <p:nvPr/>
          </p:nvSpPr>
          <p:spPr>
            <a:xfrm>
              <a:off x="1654599" y="2958780"/>
              <a:ext cx="31085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zh-CN" altLang="en-US" sz="5400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F87768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问题建模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4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问题建模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B6C6C23-D004-40D7-8CF6-C3E9120DA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DBA471-B270-499E-9043-B25C6AE66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2F4E617-823F-4522-A1C3-81EC26291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A50550A7-5D0B-444E-A32C-17A95150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3A716E5E-B420-49A5-94F8-971FEE04A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5AA3B500-0195-4247-A819-FBD4990FC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489030CE-3322-41BD-B1D9-EA8FA7208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0A96B36B-934A-4AED-8834-2E0270ED5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C4B1C637-5A4C-440D-A9AC-4D96F8ED0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9685527E-DE00-4CAD-B19C-9F6B9E674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0" name="Rectangle 42">
            <a:extLst>
              <a:ext uri="{FF2B5EF4-FFF2-40B4-BE49-F238E27FC236}">
                <a16:creationId xmlns:a16="http://schemas.microsoft.com/office/drawing/2014/main" id="{3ED172B4-7548-4763-A485-AFE46FC32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83">
            <a:extLst>
              <a:ext uri="{FF2B5EF4-FFF2-40B4-BE49-F238E27FC236}">
                <a16:creationId xmlns:a16="http://schemas.microsoft.com/office/drawing/2014/main" id="{80CAD9BA-AD63-453F-B590-9404FAA7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2DFB1F-7D81-4D5F-836F-B6E3D3F502DD}"/>
              </a:ext>
            </a:extLst>
          </p:cNvPr>
          <p:cNvGrpSpPr/>
          <p:nvPr/>
        </p:nvGrpSpPr>
        <p:grpSpPr>
          <a:xfrm>
            <a:off x="646197" y="1794880"/>
            <a:ext cx="6284682" cy="3947108"/>
            <a:chOff x="755650" y="1757045"/>
            <a:chExt cx="6385334" cy="3947108"/>
          </a:xfrm>
        </p:grpSpPr>
        <p:graphicFrame>
          <p:nvGraphicFramePr>
            <p:cNvPr id="44" name="对象 2">
              <a:extLst>
                <a:ext uri="{FF2B5EF4-FFF2-40B4-BE49-F238E27FC236}">
                  <a16:creationId xmlns:a16="http://schemas.microsoft.com/office/drawing/2014/main" id="{F263D1B9-A877-4408-AEE5-68ED24FCC92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6622791"/>
                </p:ext>
              </p:extLst>
            </p:nvPr>
          </p:nvGraphicFramePr>
          <p:xfrm>
            <a:off x="896938" y="2202349"/>
            <a:ext cx="2396537" cy="1236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69" name="AxMath" r:id="rId8" imgW="1855605" imgH="961970" progId="Equation.AxMath">
                    <p:embed/>
                  </p:oleObj>
                </mc:Choice>
                <mc:Fallback>
                  <p:oleObj name="AxMath" r:id="rId8" imgW="1855605" imgH="961970" progId="Equation.AxMath">
                    <p:embed/>
                    <p:pic>
                      <p:nvPicPr>
                        <p:cNvPr id="27655" name="对象 2">
                          <a:extLst>
                            <a:ext uri="{FF2B5EF4-FFF2-40B4-BE49-F238E27FC236}">
                              <a16:creationId xmlns:a16="http://schemas.microsoft.com/office/drawing/2014/main" id="{F9EFE845-6757-49B8-B574-3A7592B74A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6938" y="2202349"/>
                          <a:ext cx="2396537" cy="1236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文本框 3">
              <a:extLst>
                <a:ext uri="{FF2B5EF4-FFF2-40B4-BE49-F238E27FC236}">
                  <a16:creationId xmlns:a16="http://schemas.microsoft.com/office/drawing/2014/main" id="{53926220-19A9-452A-AD8B-9CA1B6D86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650" y="1757045"/>
              <a:ext cx="35290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本地计算</a:t>
              </a:r>
            </a:p>
          </p:txBody>
        </p:sp>
        <p:sp>
          <p:nvSpPr>
            <p:cNvPr id="47" name="文本框 13">
              <a:extLst>
                <a:ext uri="{FF2B5EF4-FFF2-40B4-BE49-F238E27FC236}">
                  <a16:creationId xmlns:a16="http://schemas.microsoft.com/office/drawing/2014/main" id="{BF88D079-A630-456B-AC38-EA3D1FBD2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650" y="3453118"/>
              <a:ext cx="35290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800" dirty="0">
                  <a:latin typeface="宋体" panose="02010600030101010101" pitchFamily="2" charset="-122"/>
                  <a:ea typeface="宋体" panose="02010600030101010101" pitchFamily="2" charset="-122"/>
                </a:rPr>
                <a:t>MEC</a:t>
              </a:r>
              <a:r>
                <a:rPr lang="zh-CN" altLang="en-US" sz="1800" dirty="0">
                  <a:latin typeface="宋体" panose="02010600030101010101" pitchFamily="2" charset="-122"/>
                  <a:ea typeface="宋体" panose="02010600030101010101" pitchFamily="2" charset="-122"/>
                </a:rPr>
                <a:t>计算</a:t>
              </a:r>
            </a:p>
          </p:txBody>
        </p:sp>
        <p:graphicFrame>
          <p:nvGraphicFramePr>
            <p:cNvPr id="49" name="对象 4">
              <a:extLst>
                <a:ext uri="{FF2B5EF4-FFF2-40B4-BE49-F238E27FC236}">
                  <a16:creationId xmlns:a16="http://schemas.microsoft.com/office/drawing/2014/main" id="{8522AC96-EA6A-478B-9639-F9C76F9CBBF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5852051"/>
                </p:ext>
              </p:extLst>
            </p:nvPr>
          </p:nvGraphicFramePr>
          <p:xfrm>
            <a:off x="805565" y="3815028"/>
            <a:ext cx="3558112" cy="188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70" name="AxMath" r:id="rId10" imgW="2624040" imgH="1398960" progId="Equation.AxMath">
                    <p:embed/>
                  </p:oleObj>
                </mc:Choice>
                <mc:Fallback>
                  <p:oleObj name="AxMath" r:id="rId10" imgW="2624040" imgH="1398960" progId="Equation.AxMath">
                    <p:embed/>
                    <p:pic>
                      <p:nvPicPr>
                        <p:cNvPr id="27659" name="对象 4">
                          <a:extLst>
                            <a:ext uri="{FF2B5EF4-FFF2-40B4-BE49-F238E27FC236}">
                              <a16:creationId xmlns:a16="http://schemas.microsoft.com/office/drawing/2014/main" id="{050020A2-E0BC-4070-AEE0-356E3133486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5565" y="3815028"/>
                          <a:ext cx="3558112" cy="1889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文本框 13">
              <a:extLst>
                <a:ext uri="{FF2B5EF4-FFF2-40B4-BE49-F238E27FC236}">
                  <a16:creationId xmlns:a16="http://schemas.microsoft.com/office/drawing/2014/main" id="{2FF07A9B-50C5-4AA7-B872-8DC5D51587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1971" y="1814591"/>
              <a:ext cx="352901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卫星计算</a:t>
              </a:r>
            </a:p>
          </p:txBody>
        </p:sp>
        <p:graphicFrame>
          <p:nvGraphicFramePr>
            <p:cNvPr id="52" name="对象 4">
              <a:extLst>
                <a:ext uri="{FF2B5EF4-FFF2-40B4-BE49-F238E27FC236}">
                  <a16:creationId xmlns:a16="http://schemas.microsoft.com/office/drawing/2014/main" id="{52ECFB25-4A79-4127-AE9D-CAF85DB071D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3916851"/>
                </p:ext>
              </p:extLst>
            </p:nvPr>
          </p:nvGraphicFramePr>
          <p:xfrm>
            <a:off x="3626570" y="2151328"/>
            <a:ext cx="3443593" cy="1824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71" name="AxMath" r:id="rId12" imgW="2628720" imgH="1398960" progId="Equation.AxMath">
                    <p:embed/>
                  </p:oleObj>
                </mc:Choice>
                <mc:Fallback>
                  <p:oleObj name="AxMath" r:id="rId12" imgW="2628720" imgH="1398960" progId="Equation.AxMath">
                    <p:embed/>
                    <p:pic>
                      <p:nvPicPr>
                        <p:cNvPr id="27665" name="对象 4">
                          <a:extLst>
                            <a:ext uri="{FF2B5EF4-FFF2-40B4-BE49-F238E27FC236}">
                              <a16:creationId xmlns:a16="http://schemas.microsoft.com/office/drawing/2014/main" id="{D23B0782-8736-4285-A54D-E8A2864908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6570" y="2151328"/>
                          <a:ext cx="3443593" cy="1824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3C247F8-9D5B-49BD-AEA3-C8DECC73F789}"/>
              </a:ext>
            </a:extLst>
          </p:cNvPr>
          <p:cNvCxnSpPr/>
          <p:nvPr/>
        </p:nvCxnSpPr>
        <p:spPr>
          <a:xfrm>
            <a:off x="6151880" y="1052513"/>
            <a:ext cx="0" cy="5113337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ED3211C2-F33F-405A-99F4-3D9BB60144ED}"/>
              </a:ext>
            </a:extLst>
          </p:cNvPr>
          <p:cNvGrpSpPr/>
          <p:nvPr/>
        </p:nvGrpSpPr>
        <p:grpSpPr>
          <a:xfrm>
            <a:off x="6566487" y="2193251"/>
            <a:ext cx="5119447" cy="2258913"/>
            <a:chOff x="6566487" y="1853883"/>
            <a:chExt cx="5119447" cy="2258913"/>
          </a:xfrm>
        </p:grpSpPr>
        <p:sp>
          <p:nvSpPr>
            <p:cNvPr id="57" name="文本框 15">
              <a:extLst>
                <a:ext uri="{FF2B5EF4-FFF2-40B4-BE49-F238E27FC236}">
                  <a16:creationId xmlns:a16="http://schemas.microsoft.com/office/drawing/2014/main" id="{A6332927-E911-4135-9310-FBD3577D0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6487" y="1853883"/>
              <a:ext cx="51194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Arial" panose="020B0604020202020204" pitchFamily="34" charset="0"/>
                  <a:ea typeface="宋体" panose="02010600030101010101" pitchFamily="2" charset="-122"/>
                </a:rPr>
                <a:t>蜂窝用户移动性：用停留时间的指数函数来表示</a:t>
              </a:r>
            </a:p>
          </p:txBody>
        </p:sp>
        <p:graphicFrame>
          <p:nvGraphicFramePr>
            <p:cNvPr id="58" name="对象 6">
              <a:extLst>
                <a:ext uri="{FF2B5EF4-FFF2-40B4-BE49-F238E27FC236}">
                  <a16:creationId xmlns:a16="http://schemas.microsoft.com/office/drawing/2014/main" id="{E2210AA5-09C2-4B74-ABFA-EDFE6658BF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3815172"/>
                </p:ext>
              </p:extLst>
            </p:nvPr>
          </p:nvGraphicFramePr>
          <p:xfrm>
            <a:off x="6644640" y="2209665"/>
            <a:ext cx="3414106" cy="65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72" name="AxMath" r:id="rId14" imgW="2260128" imgH="432839" progId="Equation.AxMath">
                    <p:embed/>
                  </p:oleObj>
                </mc:Choice>
                <mc:Fallback>
                  <p:oleObj name="AxMath" r:id="rId14" imgW="2260128" imgH="432839" progId="Equation.AxMath">
                    <p:embed/>
                    <p:pic>
                      <p:nvPicPr>
                        <p:cNvPr id="27661" name="对象 6">
                          <a:extLst>
                            <a:ext uri="{FF2B5EF4-FFF2-40B4-BE49-F238E27FC236}">
                              <a16:creationId xmlns:a16="http://schemas.microsoft.com/office/drawing/2014/main" id="{DF8D28CD-385A-41F5-9284-4FF8C09D44C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44640" y="2209665"/>
                          <a:ext cx="3414106" cy="65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对象 8">
              <a:extLst>
                <a:ext uri="{FF2B5EF4-FFF2-40B4-BE49-F238E27FC236}">
                  <a16:creationId xmlns:a16="http://schemas.microsoft.com/office/drawing/2014/main" id="{0A5348BE-CDF0-4002-AE77-9D5DDE1A66F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3623029"/>
                </p:ext>
              </p:extLst>
            </p:nvPr>
          </p:nvGraphicFramePr>
          <p:xfrm>
            <a:off x="6629652" y="2898043"/>
            <a:ext cx="4578818" cy="12147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73" name="AxMath" r:id="rId16" imgW="2816443" imgH="748660" progId="Equation.AxMath">
                    <p:embed/>
                  </p:oleObj>
                </mc:Choice>
                <mc:Fallback>
                  <p:oleObj name="AxMath" r:id="rId16" imgW="2816443" imgH="748660" progId="Equation.AxMath">
                    <p:embed/>
                    <p:pic>
                      <p:nvPicPr>
                        <p:cNvPr id="27662" name="对象 8">
                          <a:extLst>
                            <a:ext uri="{FF2B5EF4-FFF2-40B4-BE49-F238E27FC236}">
                              <a16:creationId xmlns:a16="http://schemas.microsoft.com/office/drawing/2014/main" id="{EDD71497-BB18-47AA-93FB-64898C5789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652" y="2898043"/>
                          <a:ext cx="4578818" cy="12147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9B49319-0CF0-46AF-88B3-D9E22EEDBB29}"/>
              </a:ext>
            </a:extLst>
          </p:cNvPr>
          <p:cNvGrpSpPr/>
          <p:nvPr/>
        </p:nvGrpSpPr>
        <p:grpSpPr>
          <a:xfrm>
            <a:off x="694591" y="1077278"/>
            <a:ext cx="1550424" cy="468982"/>
            <a:chOff x="938431" y="1077278"/>
            <a:chExt cx="1550424" cy="468982"/>
          </a:xfrm>
        </p:grpSpPr>
        <p:sp>
          <p:nvSpPr>
            <p:cNvPr id="62" name="圆角矩形 29">
              <a:extLst>
                <a:ext uri="{FF2B5EF4-FFF2-40B4-BE49-F238E27FC236}">
                  <a16:creationId xmlns:a16="http://schemas.microsoft.com/office/drawing/2014/main" id="{E4FD5FE6-5722-4C77-9C1E-6CFF6FD1C37D}"/>
                </a:ext>
              </a:extLst>
            </p:cNvPr>
            <p:cNvSpPr/>
            <p:nvPr/>
          </p:nvSpPr>
          <p:spPr>
            <a:xfrm>
              <a:off x="991400" y="1476478"/>
              <a:ext cx="577973" cy="6978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489F68B-661A-4595-B554-3FD27032F0C5}"/>
                </a:ext>
              </a:extLst>
            </p:cNvPr>
            <p:cNvSpPr/>
            <p:nvPr/>
          </p:nvSpPr>
          <p:spPr>
            <a:xfrm>
              <a:off x="938431" y="1077278"/>
              <a:ext cx="1550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kumimoji="1" lang="zh-CN" altLang="en-US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计算模型</a:t>
              </a:r>
              <a:endParaRPr lang="zh-CN" altLang="en-US" dirty="0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C4E0974D-E3A9-4B24-A7F3-36B78A6B654B}"/>
              </a:ext>
            </a:extLst>
          </p:cNvPr>
          <p:cNvGrpSpPr/>
          <p:nvPr/>
        </p:nvGrpSpPr>
        <p:grpSpPr>
          <a:xfrm>
            <a:off x="6577231" y="1077278"/>
            <a:ext cx="1553630" cy="468982"/>
            <a:chOff x="938431" y="1077278"/>
            <a:chExt cx="1553630" cy="468982"/>
          </a:xfrm>
        </p:grpSpPr>
        <p:sp>
          <p:nvSpPr>
            <p:cNvPr id="65" name="圆角矩形 29">
              <a:extLst>
                <a:ext uri="{FF2B5EF4-FFF2-40B4-BE49-F238E27FC236}">
                  <a16:creationId xmlns:a16="http://schemas.microsoft.com/office/drawing/2014/main" id="{98CEBC3D-855C-47C5-95A2-705C76C059FE}"/>
                </a:ext>
              </a:extLst>
            </p:cNvPr>
            <p:cNvSpPr/>
            <p:nvPr/>
          </p:nvSpPr>
          <p:spPr>
            <a:xfrm>
              <a:off x="991400" y="1476478"/>
              <a:ext cx="577973" cy="6978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10AE4BE-C2AA-4B9E-9475-E3DFAA809818}"/>
                </a:ext>
              </a:extLst>
            </p:cNvPr>
            <p:cNvSpPr/>
            <p:nvPr/>
          </p:nvSpPr>
          <p:spPr>
            <a:xfrm>
              <a:off x="938431" y="1077278"/>
              <a:ext cx="15536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kumimoji="1" lang="zh-CN" altLang="en-US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移动模型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658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问题建模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B6C6C23-D004-40D7-8CF6-C3E9120DA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DBA471-B270-499E-9043-B25C6AE66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2F4E617-823F-4522-A1C3-81EC26291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A50550A7-5D0B-444E-A32C-17A95150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3A716E5E-B420-49A5-94F8-971FEE04A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5AA3B500-0195-4247-A819-FBD4990FC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489030CE-3322-41BD-B1D9-EA8FA7208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0A96B36B-934A-4AED-8834-2E0270ED5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C4B1C637-5A4C-440D-A9AC-4D96F8ED0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9685527E-DE00-4CAD-B19C-9F6B9E674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0" name="Rectangle 42">
            <a:extLst>
              <a:ext uri="{FF2B5EF4-FFF2-40B4-BE49-F238E27FC236}">
                <a16:creationId xmlns:a16="http://schemas.microsoft.com/office/drawing/2014/main" id="{3ED172B4-7548-4763-A485-AFE46FC32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83">
            <a:extLst>
              <a:ext uri="{FF2B5EF4-FFF2-40B4-BE49-F238E27FC236}">
                <a16:creationId xmlns:a16="http://schemas.microsoft.com/office/drawing/2014/main" id="{80CAD9BA-AD63-453F-B590-9404FAA7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3C247F8-9D5B-49BD-AEA3-C8DECC73F789}"/>
              </a:ext>
            </a:extLst>
          </p:cNvPr>
          <p:cNvCxnSpPr/>
          <p:nvPr/>
        </p:nvCxnSpPr>
        <p:spPr>
          <a:xfrm>
            <a:off x="6151880" y="1052513"/>
            <a:ext cx="0" cy="5113337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341BC984-1DDC-464F-AF5A-4BCBB1C34689}"/>
              </a:ext>
            </a:extLst>
          </p:cNvPr>
          <p:cNvGrpSpPr/>
          <p:nvPr/>
        </p:nvGrpSpPr>
        <p:grpSpPr>
          <a:xfrm>
            <a:off x="997476" y="1770080"/>
            <a:ext cx="3715914" cy="3944861"/>
            <a:chOff x="507476" y="1345812"/>
            <a:chExt cx="3465719" cy="3568771"/>
          </a:xfrm>
        </p:grpSpPr>
        <p:graphicFrame>
          <p:nvGraphicFramePr>
            <p:cNvPr id="61" name="对象 1">
              <a:extLst>
                <a:ext uri="{FF2B5EF4-FFF2-40B4-BE49-F238E27FC236}">
                  <a16:creationId xmlns:a16="http://schemas.microsoft.com/office/drawing/2014/main" id="{CDE5FF5C-A88A-4A7F-9628-2DB343AFBAE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1474134"/>
                </p:ext>
              </p:extLst>
            </p:nvPr>
          </p:nvGraphicFramePr>
          <p:xfrm>
            <a:off x="576195" y="1345812"/>
            <a:ext cx="3335176" cy="17205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08" name="AxMath" r:id="rId8" imgW="2495160" imgH="1292760" progId="Equation.AxMath">
                    <p:embed/>
                  </p:oleObj>
                </mc:Choice>
                <mc:Fallback>
                  <p:oleObj name="AxMath" r:id="rId8" imgW="2495160" imgH="1292760" progId="Equation.AxMath">
                    <p:embed/>
                    <p:pic>
                      <p:nvPicPr>
                        <p:cNvPr id="29701" name="对象 1">
                          <a:extLst>
                            <a:ext uri="{FF2B5EF4-FFF2-40B4-BE49-F238E27FC236}">
                              <a16:creationId xmlns:a16="http://schemas.microsoft.com/office/drawing/2014/main" id="{02572BE9-E47E-452E-BF97-F644FEBC40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195" y="1345812"/>
                          <a:ext cx="3335176" cy="17205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4">
              <a:extLst>
                <a:ext uri="{FF2B5EF4-FFF2-40B4-BE49-F238E27FC236}">
                  <a16:creationId xmlns:a16="http://schemas.microsoft.com/office/drawing/2014/main" id="{588D97DA-894F-41C3-9032-191F031548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0808004"/>
                </p:ext>
              </p:extLst>
            </p:nvPr>
          </p:nvGraphicFramePr>
          <p:xfrm>
            <a:off x="563979" y="3194710"/>
            <a:ext cx="2643401" cy="638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09" name="AxMath" r:id="rId10" imgW="2094840" imgH="509760" progId="Equation.AxMath">
                    <p:embed/>
                  </p:oleObj>
                </mc:Choice>
                <mc:Fallback>
                  <p:oleObj name="AxMath" r:id="rId10" imgW="2094840" imgH="509760" progId="Equation.AxMath">
                    <p:embed/>
                    <p:pic>
                      <p:nvPicPr>
                        <p:cNvPr id="29702" name="对象 4">
                          <a:extLst>
                            <a:ext uri="{FF2B5EF4-FFF2-40B4-BE49-F238E27FC236}">
                              <a16:creationId xmlns:a16="http://schemas.microsoft.com/office/drawing/2014/main" id="{AF7556DB-EED8-4ADB-B410-396BA47985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3979" y="3194710"/>
                          <a:ext cx="2643401" cy="6387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对象 6">
              <a:extLst>
                <a:ext uri="{FF2B5EF4-FFF2-40B4-BE49-F238E27FC236}">
                  <a16:creationId xmlns:a16="http://schemas.microsoft.com/office/drawing/2014/main" id="{3765B9D9-6737-443E-BEF6-E52C2744BA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5171153"/>
                </p:ext>
              </p:extLst>
            </p:nvPr>
          </p:nvGraphicFramePr>
          <p:xfrm>
            <a:off x="507476" y="3923573"/>
            <a:ext cx="2509018" cy="918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10" name="AxMath" r:id="rId12" imgW="2099880" imgH="770760" progId="Equation.AxMath">
                    <p:embed/>
                  </p:oleObj>
                </mc:Choice>
                <mc:Fallback>
                  <p:oleObj name="AxMath" r:id="rId12" imgW="2099880" imgH="770760" progId="Equation.AxMath">
                    <p:embed/>
                    <p:pic>
                      <p:nvPicPr>
                        <p:cNvPr id="29703" name="对象 6">
                          <a:extLst>
                            <a:ext uri="{FF2B5EF4-FFF2-40B4-BE49-F238E27FC236}">
                              <a16:creationId xmlns:a16="http://schemas.microsoft.com/office/drawing/2014/main" id="{9A71BCC0-0586-4ABC-90E3-DAF4AC278C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476" y="3923573"/>
                          <a:ext cx="2509018" cy="918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CB5F44A3-F209-4CE3-8AD1-C372B4D12633}"/>
                </a:ext>
              </a:extLst>
            </p:cNvPr>
            <p:cNvCxnSpPr>
              <a:cxnSpLocks/>
            </p:cNvCxnSpPr>
            <p:nvPr/>
          </p:nvCxnSpPr>
          <p:spPr>
            <a:xfrm>
              <a:off x="512445" y="3114358"/>
              <a:ext cx="34607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DC8A8F81-E7BB-4D84-8E6C-F910F3FA6FA7}"/>
                </a:ext>
              </a:extLst>
            </p:cNvPr>
            <p:cNvCxnSpPr>
              <a:cxnSpLocks/>
            </p:cNvCxnSpPr>
            <p:nvPr/>
          </p:nvCxnSpPr>
          <p:spPr>
            <a:xfrm>
              <a:off x="512445" y="3835083"/>
              <a:ext cx="34607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D88AC978-2C4D-424D-973F-8DF21C331A47}"/>
                </a:ext>
              </a:extLst>
            </p:cNvPr>
            <p:cNvCxnSpPr>
              <a:cxnSpLocks/>
            </p:cNvCxnSpPr>
            <p:nvPr/>
          </p:nvCxnSpPr>
          <p:spPr>
            <a:xfrm>
              <a:off x="512445" y="4914583"/>
              <a:ext cx="34607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0" name="对象 1">
            <a:extLst>
              <a:ext uri="{FF2B5EF4-FFF2-40B4-BE49-F238E27FC236}">
                <a16:creationId xmlns:a16="http://schemas.microsoft.com/office/drawing/2014/main" id="{742968FC-0920-4617-82E0-8F0B2DAC74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108560"/>
              </p:ext>
            </p:extLst>
          </p:nvPr>
        </p:nvGraphicFramePr>
        <p:xfrm>
          <a:off x="6687184" y="1285513"/>
          <a:ext cx="1965371" cy="827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1" name="AxMath" r:id="rId14" imgW="1370090" imgH="577635" progId="Equation.AxMath">
                  <p:embed/>
                </p:oleObj>
              </mc:Choice>
              <mc:Fallback>
                <p:oleObj name="AxMath" r:id="rId14" imgW="1370090" imgH="577635" progId="Equation.AxMath">
                  <p:embed/>
                  <p:pic>
                    <p:nvPicPr>
                      <p:cNvPr id="29704" name="对象 1">
                        <a:extLst>
                          <a:ext uri="{FF2B5EF4-FFF2-40B4-BE49-F238E27FC236}">
                            <a16:creationId xmlns:a16="http://schemas.microsoft.com/office/drawing/2014/main" id="{02D008CC-3645-4301-87B2-B82EF6F153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7184" y="1285513"/>
                        <a:ext cx="1965371" cy="8270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2">
            <a:extLst>
              <a:ext uri="{FF2B5EF4-FFF2-40B4-BE49-F238E27FC236}">
                <a16:creationId xmlns:a16="http://schemas.microsoft.com/office/drawing/2014/main" id="{54DCE28D-4C09-4BBC-9EA7-EB7721B83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067395"/>
              </p:ext>
            </p:extLst>
          </p:nvPr>
        </p:nvGraphicFramePr>
        <p:xfrm>
          <a:off x="6687185" y="2122061"/>
          <a:ext cx="3894913" cy="1219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2" name="AxMath" r:id="rId16" imgW="2631780" imgH="825264" progId="Equation.AxMath">
                  <p:embed/>
                </p:oleObj>
              </mc:Choice>
              <mc:Fallback>
                <p:oleObj name="AxMath" r:id="rId16" imgW="2631780" imgH="825264" progId="Equation.AxMath">
                  <p:embed/>
                  <p:pic>
                    <p:nvPicPr>
                      <p:cNvPr id="29705" name="对象 2">
                        <a:extLst>
                          <a:ext uri="{FF2B5EF4-FFF2-40B4-BE49-F238E27FC236}">
                            <a16:creationId xmlns:a16="http://schemas.microsoft.com/office/drawing/2014/main" id="{EDA6D3F6-AE4C-4C1B-8FF1-85033869DD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7185" y="2122061"/>
                        <a:ext cx="3894913" cy="1219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3">
            <a:extLst>
              <a:ext uri="{FF2B5EF4-FFF2-40B4-BE49-F238E27FC236}">
                <a16:creationId xmlns:a16="http://schemas.microsoft.com/office/drawing/2014/main" id="{C7EC4236-F3D3-408E-9BAA-40F907764A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847157"/>
              </p:ext>
            </p:extLst>
          </p:nvPr>
        </p:nvGraphicFramePr>
        <p:xfrm>
          <a:off x="6677758" y="3479561"/>
          <a:ext cx="3795713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3" name="AxMath" r:id="rId18" imgW="2486520" imgH="541440" progId="Equation.AxMath">
                  <p:embed/>
                </p:oleObj>
              </mc:Choice>
              <mc:Fallback>
                <p:oleObj name="AxMath" r:id="rId18" imgW="2486520" imgH="541440" progId="Equation.AxMath">
                  <p:embed/>
                  <p:pic>
                    <p:nvPicPr>
                      <p:cNvPr id="29706" name="对象 3">
                        <a:extLst>
                          <a:ext uri="{FF2B5EF4-FFF2-40B4-BE49-F238E27FC236}">
                            <a16:creationId xmlns:a16="http://schemas.microsoft.com/office/drawing/2014/main" id="{1F1CA203-0A4F-44B7-92CF-7A038F2FE1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758" y="3479561"/>
                        <a:ext cx="3795713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6CEFDC0-CD58-4DF0-BC8D-1F3F2A846CA9}"/>
              </a:ext>
            </a:extLst>
          </p:cNvPr>
          <p:cNvCxnSpPr>
            <a:cxnSpLocks/>
          </p:cNvCxnSpPr>
          <p:nvPr/>
        </p:nvCxnSpPr>
        <p:spPr>
          <a:xfrm>
            <a:off x="6623952" y="4465457"/>
            <a:ext cx="3887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6A9A0DC-7069-49C8-BEDE-8A2CA8844934}"/>
              </a:ext>
            </a:extLst>
          </p:cNvPr>
          <p:cNvGrpSpPr/>
          <p:nvPr/>
        </p:nvGrpSpPr>
        <p:grpSpPr>
          <a:xfrm>
            <a:off x="775871" y="975678"/>
            <a:ext cx="1550424" cy="468982"/>
            <a:chOff x="938431" y="1077278"/>
            <a:chExt cx="1550424" cy="468982"/>
          </a:xfrm>
        </p:grpSpPr>
        <p:sp>
          <p:nvSpPr>
            <p:cNvPr id="75" name="圆角矩形 29">
              <a:extLst>
                <a:ext uri="{FF2B5EF4-FFF2-40B4-BE49-F238E27FC236}">
                  <a16:creationId xmlns:a16="http://schemas.microsoft.com/office/drawing/2014/main" id="{1F6A9FA2-E7DD-4E40-B7F9-3352407CA4B6}"/>
                </a:ext>
              </a:extLst>
            </p:cNvPr>
            <p:cNvSpPr/>
            <p:nvPr/>
          </p:nvSpPr>
          <p:spPr>
            <a:xfrm>
              <a:off x="991400" y="1476478"/>
              <a:ext cx="577973" cy="6978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5FFB41D-3C42-4076-B584-726A4F98BC03}"/>
                </a:ext>
              </a:extLst>
            </p:cNvPr>
            <p:cNvSpPr/>
            <p:nvPr/>
          </p:nvSpPr>
          <p:spPr>
            <a:xfrm>
              <a:off x="938431" y="1077278"/>
              <a:ext cx="1550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kumimoji="1" lang="zh-CN" altLang="en-US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效用函数</a:t>
              </a:r>
              <a:endParaRPr lang="zh-CN" altLang="en-US" dirty="0"/>
            </a:p>
          </p:txBody>
        </p:sp>
      </p:grpSp>
      <p:graphicFrame>
        <p:nvGraphicFramePr>
          <p:cNvPr id="42" name="对象 6">
            <a:extLst>
              <a:ext uri="{FF2B5EF4-FFF2-40B4-BE49-F238E27FC236}">
                <a16:creationId xmlns:a16="http://schemas.microsoft.com/office/drawing/2014/main" id="{F515D7A1-099C-465E-B10C-FF3DD0376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024202"/>
              </p:ext>
            </p:extLst>
          </p:nvPr>
        </p:nvGraphicFramePr>
        <p:xfrm>
          <a:off x="6675438" y="4597141"/>
          <a:ext cx="23304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" name="AxMath" r:id="rId20" imgW="1427760" imgH="487800" progId="Equation.AxMath">
                  <p:embed/>
                </p:oleObj>
              </mc:Choice>
              <mc:Fallback>
                <p:oleObj name="AxMath" r:id="rId20" imgW="1427760" imgH="487800" progId="Equation.AxMath">
                  <p:embed/>
                  <p:pic>
                    <p:nvPicPr>
                      <p:cNvPr id="64" name="对象 6">
                        <a:extLst>
                          <a:ext uri="{FF2B5EF4-FFF2-40B4-BE49-F238E27FC236}">
                            <a16:creationId xmlns:a16="http://schemas.microsoft.com/office/drawing/2014/main" id="{A7A69012-6890-4E45-B359-15B867974D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438" y="4597141"/>
                        <a:ext cx="233045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0248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E688555-945E-8541-9F89-F8445E2A4B6C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C3CD16C-BBF6-EA48-9615-31D43C6FABBF}"/>
                </a:ext>
              </a:extLst>
            </p:cNvPr>
            <p:cNvSpPr/>
            <p:nvPr/>
          </p:nvSpPr>
          <p:spPr>
            <a:xfrm>
              <a:off x="0" y="-1"/>
              <a:ext cx="12192000" cy="706266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7F9E61C-0676-C740-BAA8-5FA5E4DE2731}"/>
                </a:ext>
              </a:extLst>
            </p:cNvPr>
            <p:cNvSpPr/>
            <p:nvPr/>
          </p:nvSpPr>
          <p:spPr>
            <a:xfrm>
              <a:off x="0" y="708047"/>
              <a:ext cx="12192000" cy="132378"/>
            </a:xfrm>
            <a:prstGeom prst="rect">
              <a:avLst/>
            </a:prstGeom>
            <a:gradFill>
              <a:gsLst>
                <a:gs pos="0">
                  <a:srgbClr val="C00000">
                    <a:alpha val="32000"/>
                  </a:srgbClr>
                </a:gs>
                <a:gs pos="100000">
                  <a:srgbClr val="C00000">
                    <a:lumMod val="94000"/>
                    <a:lumOff val="6000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1E5855-ED09-BB4A-904C-06BD695D4697}"/>
                </a:ext>
              </a:extLst>
            </p:cNvPr>
            <p:cNvSpPr/>
            <p:nvPr/>
          </p:nvSpPr>
          <p:spPr>
            <a:xfrm>
              <a:off x="0" y="6453336"/>
              <a:ext cx="12192000" cy="404665"/>
            </a:xfrm>
            <a:prstGeom prst="rect">
              <a:avLst/>
            </a:prstGeom>
            <a:gradFill>
              <a:gsLst>
                <a:gs pos="0">
                  <a:srgbClr val="C00000"/>
                </a:gs>
                <a:gs pos="100000">
                  <a:srgbClr val="C00000">
                    <a:lumMod val="94000"/>
                    <a:lumOff val="6000"/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460B2D-3027-A548-882D-EAE8B29A80C7}"/>
              </a:ext>
            </a:extLst>
          </p:cNvPr>
          <p:cNvGrpSpPr/>
          <p:nvPr/>
        </p:nvGrpSpPr>
        <p:grpSpPr>
          <a:xfrm>
            <a:off x="133400" y="140547"/>
            <a:ext cx="11901234" cy="6795389"/>
            <a:chOff x="133400" y="140547"/>
            <a:chExt cx="11901234" cy="6795389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8AF64D5-61E2-2C4D-B770-AF01C4A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0416" y="140547"/>
              <a:ext cx="2031325" cy="40312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6736CBC-8395-5D49-9564-F1D3E60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6245" y="6572902"/>
              <a:ext cx="3038389" cy="185483"/>
            </a:xfrm>
            <a:prstGeom prst="rect">
              <a:avLst/>
            </a:prstGeom>
          </p:spPr>
        </p:pic>
        <p:pic>
          <p:nvPicPr>
            <p:cNvPr id="31" name="图片 30" descr="图片包含 游戏机, 画, 钟表&#10;&#10;描述已自动生成">
              <a:extLst>
                <a:ext uri="{FF2B5EF4-FFF2-40B4-BE49-F238E27FC236}">
                  <a16:creationId xmlns:a16="http://schemas.microsoft.com/office/drawing/2014/main" id="{C52A9106-CB4D-B748-9654-A6EEE495F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400" y="6453336"/>
              <a:ext cx="2362200" cy="482600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F18CD3-DE75-C848-9FBA-320AB9E7D598}"/>
              </a:ext>
            </a:extLst>
          </p:cNvPr>
          <p:cNvSpPr txBox="1"/>
          <p:nvPr/>
        </p:nvSpPr>
        <p:spPr>
          <a:xfrm>
            <a:off x="175107" y="1168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F6F5025-52DE-844A-8B12-050285F53236}"/>
              </a:ext>
            </a:extLst>
          </p:cNvPr>
          <p:cNvCxnSpPr/>
          <p:nvPr/>
        </p:nvCxnSpPr>
        <p:spPr>
          <a:xfrm>
            <a:off x="839416" y="124472"/>
            <a:ext cx="0" cy="418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72B192-1A8B-0944-BC5E-3183B0CBCBA6}"/>
              </a:ext>
            </a:extLst>
          </p:cNvPr>
          <p:cNvSpPr txBox="1"/>
          <p:nvPr/>
        </p:nvSpPr>
        <p:spPr>
          <a:xfrm>
            <a:off x="1008331" y="124472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400" b="1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问题公式化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B6C6C23-D004-40D7-8CF6-C3E9120DA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DBA471-B270-499E-9043-B25C6AE66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2F4E617-823F-4522-A1C3-81EC26291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A50550A7-5D0B-444E-A32C-17A95150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3A716E5E-B420-49A5-94F8-971FEE04A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5AA3B500-0195-4247-A819-FBD4990FC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489030CE-3322-41BD-B1D9-EA8FA7208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0A96B36B-934A-4AED-8834-2E0270ED5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C4B1C637-5A4C-440D-A9AC-4D96F8ED0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9685527E-DE00-4CAD-B19C-9F6B9E674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0" name="Rectangle 42">
            <a:extLst>
              <a:ext uri="{FF2B5EF4-FFF2-40B4-BE49-F238E27FC236}">
                <a16:creationId xmlns:a16="http://schemas.microsoft.com/office/drawing/2014/main" id="{3ED172B4-7548-4763-A485-AFE46FC32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83">
            <a:extLst>
              <a:ext uri="{FF2B5EF4-FFF2-40B4-BE49-F238E27FC236}">
                <a16:creationId xmlns:a16="http://schemas.microsoft.com/office/drawing/2014/main" id="{80CAD9BA-AD63-453F-B590-9404FAA7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26A9A0DC-7069-49C8-BEDE-8A2CA8844934}"/>
              </a:ext>
            </a:extLst>
          </p:cNvPr>
          <p:cNvGrpSpPr/>
          <p:nvPr/>
        </p:nvGrpSpPr>
        <p:grpSpPr>
          <a:xfrm>
            <a:off x="775871" y="975678"/>
            <a:ext cx="1819729" cy="468982"/>
            <a:chOff x="938431" y="1077278"/>
            <a:chExt cx="1819729" cy="468982"/>
          </a:xfrm>
        </p:grpSpPr>
        <p:sp>
          <p:nvSpPr>
            <p:cNvPr id="75" name="圆角矩形 29">
              <a:extLst>
                <a:ext uri="{FF2B5EF4-FFF2-40B4-BE49-F238E27FC236}">
                  <a16:creationId xmlns:a16="http://schemas.microsoft.com/office/drawing/2014/main" id="{1F6A9FA2-E7DD-4E40-B7F9-3352407CA4B6}"/>
                </a:ext>
              </a:extLst>
            </p:cNvPr>
            <p:cNvSpPr/>
            <p:nvPr/>
          </p:nvSpPr>
          <p:spPr>
            <a:xfrm>
              <a:off x="991400" y="1476478"/>
              <a:ext cx="577973" cy="69782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5FFB41D-3C42-4076-B584-726A4F98BC03}"/>
                </a:ext>
              </a:extLst>
            </p:cNvPr>
            <p:cNvSpPr/>
            <p:nvPr/>
          </p:nvSpPr>
          <p:spPr>
            <a:xfrm>
              <a:off x="938431" y="1077278"/>
              <a:ext cx="1819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n"/>
              </a:pPr>
              <a:r>
                <a:rPr kumimoji="1" lang="zh-CN" altLang="en-US" b="1" spc="300" dirty="0">
                  <a:gradFill>
                    <a:gsLst>
                      <a:gs pos="0">
                        <a:srgbClr val="C00000"/>
                      </a:gs>
                      <a:gs pos="100000">
                        <a:srgbClr val="770504"/>
                      </a:gs>
                    </a:gsLst>
                    <a:lin ang="5400000" scaled="0"/>
                  </a:gra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问题公式化</a:t>
              </a:r>
              <a:endParaRPr lang="zh-CN" altLang="en-US" dirty="0"/>
            </a:p>
          </p:txBody>
        </p:sp>
      </p:grpSp>
      <p:graphicFrame>
        <p:nvGraphicFramePr>
          <p:cNvPr id="44" name="对象 1">
            <a:extLst>
              <a:ext uri="{FF2B5EF4-FFF2-40B4-BE49-F238E27FC236}">
                <a16:creationId xmlns:a16="http://schemas.microsoft.com/office/drawing/2014/main" id="{493802B1-F1ED-44F6-86B9-9A663E3DB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218160"/>
              </p:ext>
            </p:extLst>
          </p:nvPr>
        </p:nvGraphicFramePr>
        <p:xfrm>
          <a:off x="3159125" y="1524000"/>
          <a:ext cx="5632450" cy="449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0" name="AxMath" r:id="rId8" imgW="3323520" imgH="2654640" progId="Equation.AxMath">
                  <p:embed/>
                </p:oleObj>
              </mc:Choice>
              <mc:Fallback>
                <p:oleObj name="AxMath" r:id="rId8" imgW="3323520" imgH="2654640" progId="Equation.AxMath">
                  <p:embed/>
                  <p:pic>
                    <p:nvPicPr>
                      <p:cNvPr id="31749" name="对象 1">
                        <a:extLst>
                          <a:ext uri="{FF2B5EF4-FFF2-40B4-BE49-F238E27FC236}">
                            <a16:creationId xmlns:a16="http://schemas.microsoft.com/office/drawing/2014/main" id="{5DBA6EC5-DC0B-41A1-BE28-C4385DA6FE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25" y="1524000"/>
                        <a:ext cx="5632450" cy="449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083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lnSpc>
            <a:spcPct val="130000"/>
          </a:lnSpc>
          <a:defRPr kumimoji="1" sz="1200" dirty="0">
            <a:latin typeface="Source Han Sans SC Normal" panose="020B0400000000000000" pitchFamily="34" charset="-128"/>
            <a:ea typeface="Source Han Sans SC Normal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5364</TotalTime>
  <Words>328</Words>
  <Application>Microsoft Office PowerPoint</Application>
  <PresentationFormat>宽屏</PresentationFormat>
  <Paragraphs>84</Paragraphs>
  <Slides>14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Microsoft YaHei Light</vt:lpstr>
      <vt:lpstr>ZhenyanGB</vt:lpstr>
      <vt:lpstr>等线</vt:lpstr>
      <vt:lpstr>宋体</vt:lpstr>
      <vt:lpstr>Microsoft YaHei</vt:lpstr>
      <vt:lpstr>Microsoft YaHei</vt:lpstr>
      <vt:lpstr>Arial</vt:lpstr>
      <vt:lpstr>Wingdings</vt:lpstr>
      <vt:lpstr>Office 主题​​</vt:lpstr>
      <vt:lpstr>Equation.AxMath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正洋</dc:creator>
  <cp:lastModifiedBy>ASUS</cp:lastModifiedBy>
  <cp:revision>388</cp:revision>
  <dcterms:created xsi:type="dcterms:W3CDTF">2020-04-17T07:43:44Z</dcterms:created>
  <dcterms:modified xsi:type="dcterms:W3CDTF">2021-07-11T09:09:20Z</dcterms:modified>
</cp:coreProperties>
</file>